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7" r:id="rId2"/>
    <p:sldId id="387" r:id="rId3"/>
    <p:sldId id="400" r:id="rId4"/>
    <p:sldId id="402" r:id="rId5"/>
    <p:sldId id="401" r:id="rId6"/>
    <p:sldId id="403" r:id="rId7"/>
    <p:sldId id="389" r:id="rId8"/>
    <p:sldId id="391" r:id="rId9"/>
    <p:sldId id="405" r:id="rId10"/>
    <p:sldId id="406" r:id="rId11"/>
    <p:sldId id="407" r:id="rId12"/>
    <p:sldId id="408" r:id="rId13"/>
    <p:sldId id="411" r:id="rId14"/>
    <p:sldId id="404" r:id="rId15"/>
    <p:sldId id="413" r:id="rId16"/>
    <p:sldId id="412" r:id="rId17"/>
    <p:sldId id="410" r:id="rId18"/>
    <p:sldId id="414" r:id="rId19"/>
    <p:sldId id="415" r:id="rId20"/>
    <p:sldId id="409" r:id="rId21"/>
    <p:sldId id="416" r:id="rId22"/>
    <p:sldId id="417" r:id="rId23"/>
    <p:sldId id="419" r:id="rId24"/>
    <p:sldId id="418" r:id="rId25"/>
    <p:sldId id="420" r:id="rId26"/>
    <p:sldId id="392" r:id="rId27"/>
    <p:sldId id="421" r:id="rId28"/>
    <p:sldId id="423" r:id="rId29"/>
    <p:sldId id="424" r:id="rId30"/>
    <p:sldId id="425" r:id="rId31"/>
    <p:sldId id="427" r:id="rId32"/>
    <p:sldId id="428" r:id="rId33"/>
    <p:sldId id="433" r:id="rId34"/>
    <p:sldId id="438" r:id="rId35"/>
    <p:sldId id="439" r:id="rId36"/>
    <p:sldId id="441" r:id="rId37"/>
    <p:sldId id="444" r:id="rId38"/>
    <p:sldId id="446" r:id="rId39"/>
    <p:sldId id="447" r:id="rId40"/>
    <p:sldId id="448" r:id="rId41"/>
    <p:sldId id="449" r:id="rId42"/>
    <p:sldId id="450" r:id="rId43"/>
    <p:sldId id="451" r:id="rId44"/>
    <p:sldId id="452" r:id="rId45"/>
    <p:sldId id="453" r:id="rId46"/>
    <p:sldId id="454" r:id="rId47"/>
    <p:sldId id="455" r:id="rId48"/>
    <p:sldId id="457" r:id="rId49"/>
    <p:sldId id="458" r:id="rId50"/>
    <p:sldId id="399"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747" autoAdjust="0"/>
  </p:normalViewPr>
  <p:slideViewPr>
    <p:cSldViewPr>
      <p:cViewPr varScale="1">
        <p:scale>
          <a:sx n="115" d="100"/>
          <a:sy n="115" d="100"/>
        </p:scale>
        <p:origin x="1494" y="84"/>
      </p:cViewPr>
      <p:guideLst>
        <p:guide orient="horz" pos="2160"/>
        <p:guide pos="2880"/>
      </p:guideLst>
    </p:cSldViewPr>
  </p:slideViewPr>
  <p:outlineViewPr>
    <p:cViewPr>
      <p:scale>
        <a:sx n="33" d="100"/>
        <a:sy n="33" d="100"/>
      </p:scale>
      <p:origin x="0" y="2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90E824-8DA0-439B-8092-44A37568C623}" type="datetimeFigureOut">
              <a:rPr lang="en-US"/>
              <a:pPr>
                <a:defRPr/>
              </a:pPr>
              <a:t>4/22/2015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5AEDC1-72CC-4235-ABEC-DB6DF73C8475}" type="slidenum">
              <a:rPr lang="en-US"/>
              <a:pPr>
                <a:defRPr/>
              </a:pPr>
              <a:t>‹#›</a:t>
            </a:fld>
            <a:endParaRPr lang="en-US"/>
          </a:p>
        </p:txBody>
      </p:sp>
    </p:spTree>
    <p:extLst>
      <p:ext uri="{BB962C8B-B14F-4D97-AF65-F5344CB8AC3E}">
        <p14:creationId xmlns:p14="http://schemas.microsoft.com/office/powerpoint/2010/main" val="25341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C086B4-1267-4144-9D61-E1CB6C74793F}" type="datetimeFigureOut">
              <a:rPr lang="en-US"/>
              <a:pPr>
                <a:defRPr/>
              </a:pPr>
              <a:t>4/22/2015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87F365-7488-443C-A391-971E2304F4CD}" type="slidenum">
              <a:rPr lang="en-US"/>
              <a:pPr>
                <a:defRPr/>
              </a:pPr>
              <a:t>‹#›</a:t>
            </a:fld>
            <a:endParaRPr lang="en-US"/>
          </a:p>
        </p:txBody>
      </p:sp>
    </p:spTree>
    <p:extLst>
      <p:ext uri="{BB962C8B-B14F-4D97-AF65-F5344CB8AC3E}">
        <p14:creationId xmlns:p14="http://schemas.microsoft.com/office/powerpoint/2010/main" val="64361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440E40-D807-4285-8405-C6ECD0E273AE}" type="datetimeFigureOut">
              <a:rPr lang="en-US"/>
              <a:pPr>
                <a:defRPr/>
              </a:pPr>
              <a:t>4/22/2015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A352C3-DD34-449C-B831-1DBEE53A8A34}" type="slidenum">
              <a:rPr lang="en-US"/>
              <a:pPr>
                <a:defRPr/>
              </a:pPr>
              <a:t>‹#›</a:t>
            </a:fld>
            <a:endParaRPr lang="en-US"/>
          </a:p>
        </p:txBody>
      </p:sp>
    </p:spTree>
    <p:extLst>
      <p:ext uri="{BB962C8B-B14F-4D97-AF65-F5344CB8AC3E}">
        <p14:creationId xmlns:p14="http://schemas.microsoft.com/office/powerpoint/2010/main" val="278734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E5EEA3-EE61-43A6-A03D-21A561D94159}" type="datetimeFigureOut">
              <a:rPr lang="en-US"/>
              <a:pPr>
                <a:defRPr/>
              </a:pPr>
              <a:t>4/22/2015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C10D7E-4C03-4F16-8228-762FC0EF6F47}" type="slidenum">
              <a:rPr lang="en-US"/>
              <a:pPr>
                <a:defRPr/>
              </a:pPr>
              <a:t>‹#›</a:t>
            </a:fld>
            <a:endParaRPr lang="en-US"/>
          </a:p>
        </p:txBody>
      </p:sp>
    </p:spTree>
    <p:extLst>
      <p:ext uri="{BB962C8B-B14F-4D97-AF65-F5344CB8AC3E}">
        <p14:creationId xmlns:p14="http://schemas.microsoft.com/office/powerpoint/2010/main" val="71841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75125F-03E1-4F51-AD74-5523B8544E7B}" type="datetimeFigureOut">
              <a:rPr lang="en-US"/>
              <a:pPr>
                <a:defRPr/>
              </a:pPr>
              <a:t>4/22/2015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A326D7-E83C-4962-8C8A-35959B1838AA}" type="slidenum">
              <a:rPr lang="en-US"/>
              <a:pPr>
                <a:defRPr/>
              </a:pPr>
              <a:t>‹#›</a:t>
            </a:fld>
            <a:endParaRPr lang="en-US"/>
          </a:p>
        </p:txBody>
      </p:sp>
    </p:spTree>
    <p:extLst>
      <p:ext uri="{BB962C8B-B14F-4D97-AF65-F5344CB8AC3E}">
        <p14:creationId xmlns:p14="http://schemas.microsoft.com/office/powerpoint/2010/main" val="35255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34CFBB-6BC4-4E1D-AB66-B9D42DCCE731}" type="datetimeFigureOut">
              <a:rPr lang="en-US"/>
              <a:pPr>
                <a:defRPr/>
              </a:pPr>
              <a:t>4/22/2015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083BBD-3A04-4725-A037-0761A5059178}" type="slidenum">
              <a:rPr lang="en-US"/>
              <a:pPr>
                <a:defRPr/>
              </a:pPr>
              <a:t>‹#›</a:t>
            </a:fld>
            <a:endParaRPr lang="en-US"/>
          </a:p>
        </p:txBody>
      </p:sp>
    </p:spTree>
    <p:extLst>
      <p:ext uri="{BB962C8B-B14F-4D97-AF65-F5344CB8AC3E}">
        <p14:creationId xmlns:p14="http://schemas.microsoft.com/office/powerpoint/2010/main" val="308608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602598-E129-43E8-9F54-8C55306768E9}" type="datetimeFigureOut">
              <a:rPr lang="en-US"/>
              <a:pPr>
                <a:defRPr/>
              </a:pPr>
              <a:t>4/22/2015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14740B8-469D-429E-90DA-16681B26FB32}" type="slidenum">
              <a:rPr lang="en-US"/>
              <a:pPr>
                <a:defRPr/>
              </a:pPr>
              <a:t>‹#›</a:t>
            </a:fld>
            <a:endParaRPr lang="en-US"/>
          </a:p>
        </p:txBody>
      </p:sp>
    </p:spTree>
    <p:extLst>
      <p:ext uri="{BB962C8B-B14F-4D97-AF65-F5344CB8AC3E}">
        <p14:creationId xmlns:p14="http://schemas.microsoft.com/office/powerpoint/2010/main" val="27720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1390CE-E832-4139-B9D7-8CAAE38E4CA8}" type="datetimeFigureOut">
              <a:rPr lang="en-US"/>
              <a:pPr>
                <a:defRPr/>
              </a:pPr>
              <a:t>4/22/2015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943B94-1768-4058-8F15-05D3F4198887}" type="slidenum">
              <a:rPr lang="en-US"/>
              <a:pPr>
                <a:defRPr/>
              </a:pPr>
              <a:t>‹#›</a:t>
            </a:fld>
            <a:endParaRPr lang="en-US"/>
          </a:p>
        </p:txBody>
      </p:sp>
    </p:spTree>
    <p:extLst>
      <p:ext uri="{BB962C8B-B14F-4D97-AF65-F5344CB8AC3E}">
        <p14:creationId xmlns:p14="http://schemas.microsoft.com/office/powerpoint/2010/main" val="63981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439669-5A7A-4BC8-8A6E-F7BDBA7DAE40}" type="datetimeFigureOut">
              <a:rPr lang="en-US"/>
              <a:pPr>
                <a:defRPr/>
              </a:pPr>
              <a:t>4/22/2015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3EC5E5-7AEB-421C-BA42-A2E7ECFD52F8}" type="slidenum">
              <a:rPr lang="en-US"/>
              <a:pPr>
                <a:defRPr/>
              </a:pPr>
              <a:t>‹#›</a:t>
            </a:fld>
            <a:endParaRPr lang="en-US"/>
          </a:p>
        </p:txBody>
      </p:sp>
    </p:spTree>
    <p:extLst>
      <p:ext uri="{BB962C8B-B14F-4D97-AF65-F5344CB8AC3E}">
        <p14:creationId xmlns:p14="http://schemas.microsoft.com/office/powerpoint/2010/main" val="122487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898AD6-7F65-4C01-912B-E54A789B118F}" type="datetimeFigureOut">
              <a:rPr lang="en-US"/>
              <a:pPr>
                <a:defRPr/>
              </a:pPr>
              <a:t>4/22/2015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7FFFB2-87BD-4648-A461-3329381201BE}" type="slidenum">
              <a:rPr lang="en-US"/>
              <a:pPr>
                <a:defRPr/>
              </a:pPr>
              <a:t>‹#›</a:t>
            </a:fld>
            <a:endParaRPr lang="en-US"/>
          </a:p>
        </p:txBody>
      </p:sp>
    </p:spTree>
    <p:extLst>
      <p:ext uri="{BB962C8B-B14F-4D97-AF65-F5344CB8AC3E}">
        <p14:creationId xmlns:p14="http://schemas.microsoft.com/office/powerpoint/2010/main" val="55128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C12A30-DC20-41DA-8ABD-335B69D520F3}" type="datetimeFigureOut">
              <a:rPr lang="en-US"/>
              <a:pPr>
                <a:defRPr/>
              </a:pPr>
              <a:t>4/22/2015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6EBA6C-5B08-45C5-AB28-986A99F2A256}" type="slidenum">
              <a:rPr lang="en-US"/>
              <a:pPr>
                <a:defRPr/>
              </a:pPr>
              <a:t>‹#›</a:t>
            </a:fld>
            <a:endParaRPr lang="en-US"/>
          </a:p>
        </p:txBody>
      </p:sp>
    </p:spTree>
    <p:extLst>
      <p:ext uri="{BB962C8B-B14F-4D97-AF65-F5344CB8AC3E}">
        <p14:creationId xmlns:p14="http://schemas.microsoft.com/office/powerpoint/2010/main" val="1319593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E8FEE3A-552D-4D9B-9A8F-BECBFDA0D11C}" type="datetimeFigureOut">
              <a:rPr lang="en-US"/>
              <a:pPr>
                <a:defRPr/>
              </a:pPr>
              <a:t>4/22/2015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122A783-CCB5-4595-861C-85BE7317AE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reditcards.chase.com/ink-business-credit-cards/ink-cash-car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apitalone.com/credit-cards/business/spark-miles/"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offers.com/americanexpress/simplycash/off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mailto:info@creditsuite.com" TargetMode="Externa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reditcards.chase.com/ink-business-credit-car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reditcar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1981200"/>
            <a:ext cx="2543175" cy="1849582"/>
          </a:xfrm>
          <a:prstGeom prst="rect">
            <a:avLst/>
          </a:prstGeom>
        </p:spPr>
      </p:pic>
      <p:sp>
        <p:nvSpPr>
          <p:cNvPr id="2" name="Title 1"/>
          <p:cNvSpPr>
            <a:spLocks noGrp="1"/>
          </p:cNvSpPr>
          <p:nvPr>
            <p:ph type="ctrTitle"/>
          </p:nvPr>
        </p:nvSpPr>
        <p:spPr>
          <a:xfrm>
            <a:off x="0" y="3810000"/>
            <a:ext cx="9116240" cy="2667000"/>
          </a:xfrm>
        </p:spPr>
        <p:txBody>
          <a:bodyPr rtlCol="0">
            <a:noAutofit/>
          </a:bodyPr>
          <a:lstStyle/>
          <a:p>
            <a:pPr eaLnBrk="1" fontAlgn="auto" hangingPunct="1">
              <a:spcAft>
                <a:spcPts val="0"/>
              </a:spcAft>
              <a:defRPr/>
            </a:pPr>
            <a:r>
              <a:rPr lang="en-US" b="1" dirty="0" smtClean="0">
                <a:solidFill>
                  <a:srgbClr val="000090"/>
                </a:solidFill>
                <a:effectLst>
                  <a:outerShdw blurRad="50800" dist="38100" dir="2700000" algn="tl" rotWithShape="0">
                    <a:prstClr val="black">
                      <a:alpha val="40000"/>
                    </a:prstClr>
                  </a:outerShdw>
                </a:effectLst>
              </a:rPr>
              <a:t>8 Types of Unsecured </a:t>
            </a:r>
            <a:br>
              <a:rPr lang="en-US" b="1" dirty="0" smtClean="0">
                <a:solidFill>
                  <a:srgbClr val="000090"/>
                </a:solidFill>
                <a:effectLst>
                  <a:outerShdw blurRad="50800" dist="38100" dir="2700000" algn="tl" rotWithShape="0">
                    <a:prstClr val="black">
                      <a:alpha val="40000"/>
                    </a:prstClr>
                  </a:outerShdw>
                </a:effectLst>
              </a:rPr>
            </a:br>
            <a:r>
              <a:rPr lang="en-US" b="1" dirty="0" smtClean="0">
                <a:solidFill>
                  <a:srgbClr val="000090"/>
                </a:solidFill>
                <a:effectLst>
                  <a:outerShdw blurRad="50800" dist="38100" dir="2700000" algn="tl" rotWithShape="0">
                    <a:prstClr val="black">
                      <a:alpha val="40000"/>
                    </a:prstClr>
                  </a:outerShdw>
                </a:effectLst>
              </a:rPr>
              <a:t>Business Loans and Cards </a:t>
            </a:r>
            <a:br>
              <a:rPr lang="en-US" b="1" dirty="0" smtClean="0">
                <a:solidFill>
                  <a:srgbClr val="000090"/>
                </a:solidFill>
                <a:effectLst>
                  <a:outerShdw blurRad="50800" dist="38100" dir="2700000" algn="tl" rotWithShape="0">
                    <a:prstClr val="black">
                      <a:alpha val="40000"/>
                    </a:prstClr>
                  </a:outerShdw>
                </a:effectLst>
              </a:rPr>
            </a:br>
            <a:r>
              <a:rPr lang="en-US" b="1" dirty="0" smtClean="0">
                <a:solidFill>
                  <a:srgbClr val="000090"/>
                </a:solidFill>
                <a:effectLst>
                  <a:outerShdw blurRad="50800" dist="38100" dir="2700000" algn="tl" rotWithShape="0">
                    <a:prstClr val="black">
                      <a:alpha val="40000"/>
                    </a:prstClr>
                  </a:outerShdw>
                </a:effectLst>
              </a:rPr>
              <a:t>that Every Business</a:t>
            </a:r>
            <a:br>
              <a:rPr lang="en-US" b="1" dirty="0" smtClean="0">
                <a:solidFill>
                  <a:srgbClr val="000090"/>
                </a:solidFill>
                <a:effectLst>
                  <a:outerShdw blurRad="50800" dist="38100" dir="2700000" algn="tl" rotWithShape="0">
                    <a:prstClr val="black">
                      <a:alpha val="40000"/>
                    </a:prstClr>
                  </a:outerShdw>
                </a:effectLst>
              </a:rPr>
            </a:br>
            <a:r>
              <a:rPr lang="en-US" b="1" dirty="0" smtClean="0">
                <a:solidFill>
                  <a:srgbClr val="000090"/>
                </a:solidFill>
                <a:effectLst>
                  <a:outerShdw blurRad="50800" dist="38100" dir="2700000" algn="tl" rotWithShape="0">
                    <a:prstClr val="black">
                      <a:alpha val="40000"/>
                    </a:prstClr>
                  </a:outerShdw>
                </a:effectLst>
              </a:rPr>
              <a:t> Owner Should Know About</a:t>
            </a:r>
          </a:p>
        </p:txBody>
      </p:sp>
    </p:spTree>
    <p:extLst>
      <p:ext uri="{BB962C8B-B14F-4D97-AF65-F5344CB8AC3E}">
        <p14:creationId xmlns:p14="http://schemas.microsoft.com/office/powerpoint/2010/main" val="1874270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433" y="76200"/>
            <a:ext cx="9144000" cy="1143000"/>
          </a:xfrm>
        </p:spPr>
        <p:txBody>
          <a:bodyPr/>
          <a:lstStyle/>
          <a:p>
            <a:r>
              <a:rPr lang="en-US" b="1" dirty="0" smtClean="0"/>
              <a:t>Unsecured Business Credit Cards</a:t>
            </a:r>
          </a:p>
        </p:txBody>
      </p:sp>
      <p:sp>
        <p:nvSpPr>
          <p:cNvPr id="3" name="Content Placeholder 2"/>
          <p:cNvSpPr>
            <a:spLocks noGrp="1"/>
          </p:cNvSpPr>
          <p:nvPr>
            <p:ph idx="1"/>
          </p:nvPr>
        </p:nvSpPr>
        <p:spPr>
          <a:xfrm>
            <a:off x="304800" y="2743200"/>
            <a:ext cx="8610600" cy="3886200"/>
          </a:xfrm>
        </p:spPr>
        <p:txBody>
          <a:bodyPr>
            <a:normAutofit fontScale="92500"/>
          </a:bodyPr>
          <a:lstStyle/>
          <a:p>
            <a:r>
              <a:rPr lang="en-US" b="1" i="1" dirty="0" smtClean="0"/>
              <a:t>Chase Ink Cash Business Card</a:t>
            </a:r>
          </a:p>
          <a:p>
            <a:r>
              <a:rPr lang="en-US" dirty="0" smtClean="0"/>
              <a:t>5 points for every $1 you spend on office supplies</a:t>
            </a:r>
          </a:p>
          <a:p>
            <a:r>
              <a:rPr lang="en-US" dirty="0" smtClean="0"/>
              <a:t>2 points for every $1 you spend on gas and dining</a:t>
            </a:r>
          </a:p>
          <a:p>
            <a:r>
              <a:rPr lang="en-US" dirty="0" smtClean="0"/>
              <a:t>1 point per $1 everywhere else</a:t>
            </a:r>
          </a:p>
          <a:p>
            <a:r>
              <a:rPr lang="en-US" dirty="0" smtClean="0"/>
              <a:t>13.24% APR, 24.99% cash advance APR</a:t>
            </a:r>
          </a:p>
          <a:p>
            <a:r>
              <a:rPr lang="en-US" dirty="0">
                <a:hlinkClick r:id="rId2"/>
              </a:rPr>
              <a:t>https://</a:t>
            </a:r>
            <a:r>
              <a:rPr lang="en-US" dirty="0" smtClean="0">
                <a:hlinkClick r:id="rId2"/>
              </a:rPr>
              <a:t>creditcards.chase.com/ink-business-credit-cards/ink-cash-card</a:t>
            </a:r>
            <a:r>
              <a:rPr lang="en-US" dirty="0" smtClean="0"/>
              <a:t> </a:t>
            </a:r>
          </a:p>
          <a:p>
            <a:endParaRPr lang="en-US" dirty="0" smtClean="0"/>
          </a:p>
        </p:txBody>
      </p:sp>
      <p:pic>
        <p:nvPicPr>
          <p:cNvPr id="2" name="Picture 1" descr="chase Ink Cash Business Car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295400"/>
            <a:ext cx="1531557" cy="1219200"/>
          </a:xfrm>
          <a:prstGeom prst="rect">
            <a:avLst/>
          </a:prstGeom>
        </p:spPr>
      </p:pic>
    </p:spTree>
    <p:extLst>
      <p:ext uri="{BB962C8B-B14F-4D97-AF65-F5344CB8AC3E}">
        <p14:creationId xmlns:p14="http://schemas.microsoft.com/office/powerpoint/2010/main" val="3808529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76200"/>
            <a:ext cx="9144000" cy="1143000"/>
          </a:xfrm>
        </p:spPr>
        <p:txBody>
          <a:bodyPr/>
          <a:lstStyle/>
          <a:p>
            <a:r>
              <a:rPr lang="en-US" b="1" dirty="0" smtClean="0"/>
              <a:t>Unsecured Business Credit Cards</a:t>
            </a:r>
          </a:p>
        </p:txBody>
      </p:sp>
      <p:sp>
        <p:nvSpPr>
          <p:cNvPr id="3" name="Content Placeholder 2"/>
          <p:cNvSpPr>
            <a:spLocks noGrp="1"/>
          </p:cNvSpPr>
          <p:nvPr>
            <p:ph idx="1"/>
          </p:nvPr>
        </p:nvSpPr>
        <p:spPr>
          <a:xfrm>
            <a:off x="457200" y="1524000"/>
            <a:ext cx="8229600" cy="3429000"/>
          </a:xfrm>
        </p:spPr>
        <p:txBody>
          <a:bodyPr>
            <a:normAutofit fontScale="92500" lnSpcReduction="10000"/>
          </a:bodyPr>
          <a:lstStyle/>
          <a:p>
            <a:r>
              <a:rPr lang="en-US" b="1" i="1" dirty="0" smtClean="0"/>
              <a:t>Capital One Spark Miles for Business, Spark Cash Select for Business, </a:t>
            </a:r>
            <a:r>
              <a:rPr lang="en-US" dirty="0" smtClean="0"/>
              <a:t>or</a:t>
            </a:r>
            <a:r>
              <a:rPr lang="en-US" b="1" i="1" dirty="0" smtClean="0"/>
              <a:t> Spark Miles Select for Business</a:t>
            </a:r>
            <a:endParaRPr lang="en-US" dirty="0" smtClean="0"/>
          </a:p>
          <a:p>
            <a:r>
              <a:rPr lang="en-US" dirty="0" smtClean="0"/>
              <a:t>1.5-2 miles per dollar spent</a:t>
            </a:r>
          </a:p>
          <a:p>
            <a:r>
              <a:rPr lang="en-US" dirty="0" smtClean="0"/>
              <a:t>12.9-20.9% APR, 24.9% APR for cash advances</a:t>
            </a:r>
          </a:p>
          <a:p>
            <a:r>
              <a:rPr lang="en-US" dirty="0">
                <a:hlinkClick r:id="rId2"/>
              </a:rPr>
              <a:t>http://www.capitalone.com/credit-cards/business/spark-miles</a:t>
            </a:r>
            <a:r>
              <a:rPr lang="en-US" dirty="0" smtClean="0">
                <a:hlinkClick r:id="rId2"/>
              </a:rPr>
              <a:t>/</a:t>
            </a:r>
            <a:r>
              <a:rPr lang="en-US" dirty="0" smtClean="0"/>
              <a:t> </a:t>
            </a:r>
          </a:p>
        </p:txBody>
      </p:sp>
      <p:pic>
        <p:nvPicPr>
          <p:cNvPr id="2" name="Picture 1" descr="Capital_One_827157.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514600" y="5179504"/>
            <a:ext cx="3733800" cy="1297496"/>
          </a:xfrm>
          <a:prstGeom prst="rect">
            <a:avLst/>
          </a:prstGeom>
        </p:spPr>
      </p:pic>
    </p:spTree>
    <p:extLst>
      <p:ext uri="{BB962C8B-B14F-4D97-AF65-F5344CB8AC3E}">
        <p14:creationId xmlns:p14="http://schemas.microsoft.com/office/powerpoint/2010/main" val="386048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28600"/>
            <a:ext cx="9144000" cy="1143000"/>
          </a:xfrm>
        </p:spPr>
        <p:txBody>
          <a:bodyPr/>
          <a:lstStyle/>
          <a:p>
            <a:r>
              <a:rPr lang="en-US" b="1" dirty="0" smtClean="0"/>
              <a:t>Unsecured Business Credit Cards</a:t>
            </a:r>
          </a:p>
        </p:txBody>
      </p:sp>
      <p:sp>
        <p:nvSpPr>
          <p:cNvPr id="3" name="Content Placeholder 2"/>
          <p:cNvSpPr>
            <a:spLocks noGrp="1"/>
          </p:cNvSpPr>
          <p:nvPr>
            <p:ph idx="1"/>
          </p:nvPr>
        </p:nvSpPr>
        <p:spPr>
          <a:xfrm>
            <a:off x="304800" y="1447800"/>
            <a:ext cx="8610600" cy="4114800"/>
          </a:xfrm>
        </p:spPr>
        <p:txBody>
          <a:bodyPr/>
          <a:lstStyle/>
          <a:p>
            <a:r>
              <a:rPr lang="en-US" b="1" i="1" dirty="0" smtClean="0"/>
              <a:t>American Express Simply Cash Business Card, The Enhanced Gold Rewards Card, the Blue for Business Card</a:t>
            </a:r>
            <a:endParaRPr lang="en-US" dirty="0" smtClean="0"/>
          </a:p>
          <a:p>
            <a:r>
              <a:rPr lang="en-US" dirty="0" smtClean="0"/>
              <a:t>1-3 points per $1 spent</a:t>
            </a:r>
          </a:p>
          <a:p>
            <a:r>
              <a:rPr lang="en-US" dirty="0" smtClean="0"/>
              <a:t>11.24-19.24% APR, 23% APR for cash advances</a:t>
            </a:r>
          </a:p>
          <a:p>
            <a:r>
              <a:rPr lang="en-US" dirty="0">
                <a:hlinkClick r:id="rId2"/>
              </a:rPr>
              <a:t>http://</a:t>
            </a:r>
            <a:r>
              <a:rPr lang="en-US" dirty="0" smtClean="0">
                <a:hlinkClick r:id="rId2"/>
              </a:rPr>
              <a:t>www.offers.com/americanexpress/simplycash/offer</a:t>
            </a:r>
            <a:r>
              <a:rPr lang="en-US" dirty="0" smtClean="0"/>
              <a:t> </a:t>
            </a:r>
          </a:p>
        </p:txBody>
      </p:sp>
      <p:pic>
        <p:nvPicPr>
          <p:cNvPr id="2" name="Picture 1" descr="american express c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5105400"/>
            <a:ext cx="1600200" cy="1600200"/>
          </a:xfrm>
          <a:prstGeom prst="rect">
            <a:avLst/>
          </a:prstGeom>
        </p:spPr>
      </p:pic>
    </p:spTree>
    <p:extLst>
      <p:ext uri="{BB962C8B-B14F-4D97-AF65-F5344CB8AC3E}">
        <p14:creationId xmlns:p14="http://schemas.microsoft.com/office/powerpoint/2010/main" val="360434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52400"/>
            <a:ext cx="9144000" cy="1143000"/>
          </a:xfrm>
        </p:spPr>
        <p:txBody>
          <a:bodyPr/>
          <a:lstStyle/>
          <a:p>
            <a:r>
              <a:rPr lang="en-US" b="1" dirty="0" smtClean="0"/>
              <a:t>Unsecured Business Financing</a:t>
            </a:r>
          </a:p>
        </p:txBody>
      </p:sp>
      <p:sp>
        <p:nvSpPr>
          <p:cNvPr id="3" name="Content Placeholder 2"/>
          <p:cNvSpPr>
            <a:spLocks noGrp="1"/>
          </p:cNvSpPr>
          <p:nvPr>
            <p:ph idx="1"/>
          </p:nvPr>
        </p:nvSpPr>
        <p:spPr>
          <a:xfrm>
            <a:off x="228600" y="3276600"/>
            <a:ext cx="8458200" cy="3429000"/>
          </a:xfrm>
        </p:spPr>
        <p:txBody>
          <a:bodyPr>
            <a:normAutofit fontScale="92500" lnSpcReduction="20000"/>
          </a:bodyPr>
          <a:lstStyle/>
          <a:p>
            <a:r>
              <a:rPr lang="en-US" dirty="0" smtClean="0"/>
              <a:t>Typically, when you apply for a credit card you put an inquiry on your consumer report</a:t>
            </a:r>
          </a:p>
          <a:p>
            <a:r>
              <a:rPr lang="en-US" dirty="0" smtClean="0"/>
              <a:t>When other lenders see these, they won’t approve you for more credit because they don’t know how much other new credit you have recently obtained</a:t>
            </a:r>
          </a:p>
          <a:p>
            <a:r>
              <a:rPr lang="en-US" dirty="0" smtClean="0"/>
              <a:t>So they’ll only approve you if you have less than 2 inquiries on your report within the last 6 months… and more will get you declined</a:t>
            </a:r>
          </a:p>
          <a:p>
            <a:endParaRPr lang="en-US" dirty="0" smtClean="0"/>
          </a:p>
        </p:txBody>
      </p:sp>
      <p:pic>
        <p:nvPicPr>
          <p:cNvPr id="2" name="Picture 1" descr="credit_card_blue_world_pc_1600_clr_223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0514" y="1447800"/>
            <a:ext cx="1915886" cy="1676400"/>
          </a:xfrm>
          <a:prstGeom prst="rect">
            <a:avLst/>
          </a:prstGeom>
        </p:spPr>
      </p:pic>
    </p:spTree>
    <p:extLst>
      <p:ext uri="{BB962C8B-B14F-4D97-AF65-F5344CB8AC3E}">
        <p14:creationId xmlns:p14="http://schemas.microsoft.com/office/powerpoint/2010/main" val="154944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513" y="381000"/>
            <a:ext cx="9144000" cy="1143000"/>
          </a:xfrm>
        </p:spPr>
        <p:txBody>
          <a:bodyPr/>
          <a:lstStyle/>
          <a:p>
            <a:r>
              <a:rPr lang="en-US" b="1" dirty="0" smtClean="0"/>
              <a:t>Unsecured Business Financing</a:t>
            </a:r>
          </a:p>
        </p:txBody>
      </p:sp>
      <p:sp>
        <p:nvSpPr>
          <p:cNvPr id="3" name="Content Placeholder 2"/>
          <p:cNvSpPr>
            <a:spLocks noGrp="1"/>
          </p:cNvSpPr>
          <p:nvPr>
            <p:ph idx="1"/>
          </p:nvPr>
        </p:nvSpPr>
        <p:spPr>
          <a:xfrm>
            <a:off x="533400" y="1905000"/>
            <a:ext cx="8305800" cy="2209800"/>
          </a:xfrm>
        </p:spPr>
        <p:txBody>
          <a:bodyPr/>
          <a:lstStyle/>
          <a:p>
            <a:r>
              <a:rPr lang="en-US" dirty="0" smtClean="0"/>
              <a:t>With UBF, you work with a lender who specializes in securing business credit cards</a:t>
            </a:r>
          </a:p>
          <a:p>
            <a:r>
              <a:rPr lang="en-US" dirty="0"/>
              <a:t>This is a VERY rare, very little know about program that few lending sources </a:t>
            </a:r>
            <a:r>
              <a:rPr lang="en-US" dirty="0" smtClean="0"/>
              <a:t>offer</a:t>
            </a:r>
          </a:p>
          <a:p>
            <a:endParaRPr lang="en-US" dirty="0" smtClean="0"/>
          </a:p>
        </p:txBody>
      </p:sp>
      <p:pic>
        <p:nvPicPr>
          <p:cNvPr id="2" name="Picture 1" descr="credit_card_pc_1600_clr_215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4576191"/>
            <a:ext cx="2408725" cy="1824609"/>
          </a:xfrm>
          <a:prstGeom prst="rect">
            <a:avLst/>
          </a:prstGeom>
        </p:spPr>
      </p:pic>
    </p:spTree>
    <p:extLst>
      <p:ext uri="{BB962C8B-B14F-4D97-AF65-F5344CB8AC3E}">
        <p14:creationId xmlns:p14="http://schemas.microsoft.com/office/powerpoint/2010/main" val="2339549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74638"/>
            <a:ext cx="9144000" cy="1143000"/>
          </a:xfrm>
        </p:spPr>
        <p:txBody>
          <a:bodyPr/>
          <a:lstStyle/>
          <a:p>
            <a:r>
              <a:rPr lang="en-US" b="1" dirty="0" smtClean="0"/>
              <a:t>Unsecured Business Financing</a:t>
            </a:r>
          </a:p>
        </p:txBody>
      </p:sp>
      <p:sp>
        <p:nvSpPr>
          <p:cNvPr id="3" name="Content Placeholder 2"/>
          <p:cNvSpPr>
            <a:spLocks noGrp="1"/>
          </p:cNvSpPr>
          <p:nvPr>
            <p:ph idx="1"/>
          </p:nvPr>
        </p:nvSpPr>
        <p:spPr>
          <a:xfrm>
            <a:off x="457200" y="1524000"/>
            <a:ext cx="8305800" cy="3429000"/>
          </a:xfrm>
        </p:spPr>
        <p:txBody>
          <a:bodyPr/>
          <a:lstStyle/>
          <a:p>
            <a:r>
              <a:rPr lang="en-US" dirty="0" smtClean="0"/>
              <a:t>They can usually get you 3-5 times the approvals that you can get on your own</a:t>
            </a:r>
          </a:p>
          <a:p>
            <a:r>
              <a:rPr lang="en-US" dirty="0" smtClean="0"/>
              <a:t>This is because they know the sources to apply for, the order to apply, and can time their applications so the card issuers won’t decline you for the other card inquiries </a:t>
            </a:r>
          </a:p>
        </p:txBody>
      </p:sp>
      <p:pic>
        <p:nvPicPr>
          <p:cNvPr id="2" name="Picture 1" descr="credit_cards_coming_out_of_screen_1600_clr_958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662988"/>
            <a:ext cx="1828800" cy="2118812"/>
          </a:xfrm>
          <a:prstGeom prst="rect">
            <a:avLst/>
          </a:prstGeom>
        </p:spPr>
      </p:pic>
    </p:spTree>
    <p:extLst>
      <p:ext uri="{BB962C8B-B14F-4D97-AF65-F5344CB8AC3E}">
        <p14:creationId xmlns:p14="http://schemas.microsoft.com/office/powerpoint/2010/main" val="6785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74638"/>
            <a:ext cx="9144000" cy="1143000"/>
          </a:xfrm>
        </p:spPr>
        <p:txBody>
          <a:bodyPr/>
          <a:lstStyle/>
          <a:p>
            <a:r>
              <a:rPr lang="en-US" b="1" dirty="0" smtClean="0"/>
              <a:t>Unsecured Business Financing</a:t>
            </a:r>
          </a:p>
        </p:txBody>
      </p:sp>
      <p:sp>
        <p:nvSpPr>
          <p:cNvPr id="3" name="Content Placeholder 2"/>
          <p:cNvSpPr>
            <a:spLocks noGrp="1"/>
          </p:cNvSpPr>
          <p:nvPr>
            <p:ph idx="1"/>
          </p:nvPr>
        </p:nvSpPr>
        <p:spPr>
          <a:xfrm>
            <a:off x="304800" y="1447800"/>
            <a:ext cx="8610600" cy="3200400"/>
          </a:xfrm>
        </p:spPr>
        <p:txBody>
          <a:bodyPr/>
          <a:lstStyle/>
          <a:p>
            <a:r>
              <a:rPr lang="en-US" dirty="0" smtClean="0"/>
              <a:t>The result of their services is that you usually get up to 5 cards that mimic the credit limits of your highest limit accounts now</a:t>
            </a:r>
          </a:p>
          <a:p>
            <a:r>
              <a:rPr lang="en-US" dirty="0" smtClean="0"/>
              <a:t>Multiple cards create competition, and this means you can get your limits raised typically within 6 months or less of your initial approval</a:t>
            </a:r>
          </a:p>
        </p:txBody>
      </p:sp>
      <p:pic>
        <p:nvPicPr>
          <p:cNvPr id="2" name="Picture 1" descr="multiple credit car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4876800"/>
            <a:ext cx="2641600" cy="1981200"/>
          </a:xfrm>
          <a:prstGeom prst="rect">
            <a:avLst/>
          </a:prstGeom>
        </p:spPr>
      </p:pic>
    </p:spTree>
    <p:extLst>
      <p:ext uri="{BB962C8B-B14F-4D97-AF65-F5344CB8AC3E}">
        <p14:creationId xmlns:p14="http://schemas.microsoft.com/office/powerpoint/2010/main" val="65049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28600"/>
            <a:ext cx="9144000" cy="1143000"/>
          </a:xfrm>
        </p:spPr>
        <p:txBody>
          <a:bodyPr/>
          <a:lstStyle/>
          <a:p>
            <a:r>
              <a:rPr lang="en-US" b="1" dirty="0" smtClean="0"/>
              <a:t>Unsecured Business Financing</a:t>
            </a:r>
          </a:p>
        </p:txBody>
      </p:sp>
      <p:sp>
        <p:nvSpPr>
          <p:cNvPr id="3" name="Content Placeholder 2"/>
          <p:cNvSpPr>
            <a:spLocks noGrp="1"/>
          </p:cNvSpPr>
          <p:nvPr>
            <p:ph idx="1"/>
          </p:nvPr>
        </p:nvSpPr>
        <p:spPr>
          <a:xfrm>
            <a:off x="304800" y="1447800"/>
            <a:ext cx="8534400" cy="5105400"/>
          </a:xfrm>
        </p:spPr>
        <p:txBody>
          <a:bodyPr>
            <a:normAutofit lnSpcReduction="10000"/>
          </a:bodyPr>
          <a:lstStyle/>
          <a:p>
            <a:r>
              <a:rPr lang="en-US" dirty="0" smtClean="0"/>
              <a:t>With UBF they actually get you 3-5 business credit cards that report </a:t>
            </a:r>
            <a:r>
              <a:rPr lang="en-US" u="sng" dirty="0" smtClean="0"/>
              <a:t>only to the business credit reporting agencies</a:t>
            </a:r>
          </a:p>
          <a:p>
            <a:r>
              <a:rPr lang="en-US" dirty="0" smtClean="0"/>
              <a:t>This is HUGE, something most lenders don’t offer or advertise</a:t>
            </a:r>
          </a:p>
          <a:p>
            <a:r>
              <a:rPr lang="en-US" dirty="0" smtClean="0"/>
              <a:t>Not only will you get money, but you build your business credit also</a:t>
            </a:r>
          </a:p>
          <a:p>
            <a:r>
              <a:rPr lang="en-US" dirty="0" smtClean="0"/>
              <a:t>So within 3-4 months, you can then                   use your newly established business                credit to get even more money</a:t>
            </a:r>
          </a:p>
          <a:p>
            <a:endParaRPr lang="en-US" dirty="0" smtClean="0"/>
          </a:p>
        </p:txBody>
      </p:sp>
      <p:pic>
        <p:nvPicPr>
          <p:cNvPr id="2" name="Picture 1" descr="building_money_scaffolding_1600_clr_983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4953000"/>
            <a:ext cx="1875691" cy="1523999"/>
          </a:xfrm>
          <a:prstGeom prst="rect">
            <a:avLst/>
          </a:prstGeom>
        </p:spPr>
      </p:pic>
    </p:spTree>
    <p:extLst>
      <p:ext uri="{BB962C8B-B14F-4D97-AF65-F5344CB8AC3E}">
        <p14:creationId xmlns:p14="http://schemas.microsoft.com/office/powerpoint/2010/main" val="2336988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52400"/>
            <a:ext cx="9144000" cy="1143000"/>
          </a:xfrm>
        </p:spPr>
        <p:txBody>
          <a:bodyPr/>
          <a:lstStyle/>
          <a:p>
            <a:r>
              <a:rPr lang="en-US" b="1" dirty="0" smtClean="0"/>
              <a:t>Unsecured Business Financing</a:t>
            </a:r>
          </a:p>
        </p:txBody>
      </p:sp>
      <p:sp>
        <p:nvSpPr>
          <p:cNvPr id="3" name="Content Placeholder 2"/>
          <p:cNvSpPr>
            <a:spLocks noGrp="1"/>
          </p:cNvSpPr>
          <p:nvPr>
            <p:ph idx="1"/>
          </p:nvPr>
        </p:nvSpPr>
        <p:spPr>
          <a:xfrm>
            <a:off x="533400" y="1371600"/>
            <a:ext cx="5867400" cy="5181600"/>
          </a:xfrm>
        </p:spPr>
        <p:txBody>
          <a:bodyPr/>
          <a:lstStyle/>
          <a:p>
            <a:r>
              <a:rPr lang="en-US" dirty="0" smtClean="0"/>
              <a:t>The lender can also get you low intro rates, typically 0% for 6-18 months</a:t>
            </a:r>
          </a:p>
          <a:p>
            <a:r>
              <a:rPr lang="en-US" dirty="0" smtClean="0"/>
              <a:t>You’ll then pay normal rates after that, typically 5-21% APR with 20-25% APR for cash advances</a:t>
            </a:r>
          </a:p>
          <a:p>
            <a:r>
              <a:rPr lang="en-US" dirty="0" smtClean="0"/>
              <a:t>And they’ll also get you the best cards for points, meaning you get the best rewards </a:t>
            </a:r>
          </a:p>
          <a:p>
            <a:endParaRPr lang="en-US" dirty="0" smtClean="0"/>
          </a:p>
        </p:txBody>
      </p:sp>
      <p:pic>
        <p:nvPicPr>
          <p:cNvPr id="2" name="Picture 1" descr="smart_phone_credit_card_reader_1600_clr_1448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4267200"/>
            <a:ext cx="2286000" cy="2438400"/>
          </a:xfrm>
          <a:prstGeom prst="rect">
            <a:avLst/>
          </a:prstGeom>
        </p:spPr>
      </p:pic>
    </p:spTree>
    <p:extLst>
      <p:ext uri="{BB962C8B-B14F-4D97-AF65-F5344CB8AC3E}">
        <p14:creationId xmlns:p14="http://schemas.microsoft.com/office/powerpoint/2010/main" val="246891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52400"/>
            <a:ext cx="9144000" cy="1143000"/>
          </a:xfrm>
        </p:spPr>
        <p:txBody>
          <a:bodyPr/>
          <a:lstStyle/>
          <a:p>
            <a:r>
              <a:rPr lang="en-US" b="1" dirty="0" smtClean="0"/>
              <a:t>Unsecured Business Financing</a:t>
            </a:r>
          </a:p>
        </p:txBody>
      </p:sp>
      <p:sp>
        <p:nvSpPr>
          <p:cNvPr id="3" name="Content Placeholder 2"/>
          <p:cNvSpPr>
            <a:spLocks noGrp="1"/>
          </p:cNvSpPr>
          <p:nvPr>
            <p:ph idx="1"/>
          </p:nvPr>
        </p:nvSpPr>
        <p:spPr>
          <a:xfrm>
            <a:off x="304800" y="1524000"/>
            <a:ext cx="8534400" cy="2362200"/>
          </a:xfrm>
        </p:spPr>
        <p:txBody>
          <a:bodyPr/>
          <a:lstStyle/>
          <a:p>
            <a:pPr marL="0" indent="0" algn="ctr">
              <a:buNone/>
            </a:pPr>
            <a:r>
              <a:rPr lang="en-US" dirty="0" smtClean="0"/>
              <a:t>Just like with anything, there are HUGE benefits in working with a source who specializes in this area… the results will be much better than if you try to go at it alone</a:t>
            </a:r>
          </a:p>
          <a:p>
            <a:endParaRPr lang="en-US" dirty="0" smtClean="0"/>
          </a:p>
        </p:txBody>
      </p:sp>
      <p:pic>
        <p:nvPicPr>
          <p:cNvPr id="2" name="Picture 1" descr="relaxing_cash_1600_clr_739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3962400"/>
            <a:ext cx="2590800" cy="2590800"/>
          </a:xfrm>
          <a:prstGeom prst="rect">
            <a:avLst/>
          </a:prstGeom>
        </p:spPr>
      </p:pic>
    </p:spTree>
    <p:extLst>
      <p:ext uri="{BB962C8B-B14F-4D97-AF65-F5344CB8AC3E}">
        <p14:creationId xmlns:p14="http://schemas.microsoft.com/office/powerpoint/2010/main" val="119866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Secured and Unsecured Financing</a:t>
            </a:r>
            <a:endParaRPr lang="en-US" b="1" dirty="0"/>
          </a:p>
        </p:txBody>
      </p:sp>
      <p:sp>
        <p:nvSpPr>
          <p:cNvPr id="3" name="Content Placeholder 2"/>
          <p:cNvSpPr>
            <a:spLocks noGrp="1"/>
          </p:cNvSpPr>
          <p:nvPr>
            <p:ph idx="1"/>
          </p:nvPr>
        </p:nvSpPr>
        <p:spPr>
          <a:xfrm>
            <a:off x="533400" y="1371600"/>
            <a:ext cx="8229600" cy="4038600"/>
          </a:xfrm>
        </p:spPr>
        <p:txBody>
          <a:bodyPr>
            <a:normAutofit/>
          </a:bodyPr>
          <a:lstStyle/>
          <a:p>
            <a:r>
              <a:rPr lang="en-US" dirty="0" smtClean="0"/>
              <a:t>In the  business lending arena there are two main types of financing</a:t>
            </a:r>
          </a:p>
          <a:p>
            <a:r>
              <a:rPr lang="en-US" dirty="0" smtClean="0"/>
              <a:t>Secured financing… this includes money that requires some type of asset be pledged as collateral for the loan</a:t>
            </a:r>
          </a:p>
          <a:p>
            <a:r>
              <a:rPr lang="en-US" dirty="0" smtClean="0"/>
              <a:t>Unsecured financing… this includes money that doesn’t require any collateral for approval</a:t>
            </a:r>
          </a:p>
          <a:p>
            <a:endParaRPr lang="en-US" dirty="0"/>
          </a:p>
        </p:txBody>
      </p:sp>
      <p:pic>
        <p:nvPicPr>
          <p:cNvPr id="4" name="Picture 3" descr="100_dollar_stack_puzzle_pieces_pc_1600_clr_3828.png"/>
          <p:cNvPicPr>
            <a:picLocks noChangeAspect="1"/>
          </p:cNvPicPr>
          <p:nvPr/>
        </p:nvPicPr>
        <p:blipFill>
          <a:blip r:embed="rId2" cstate="print"/>
          <a:stretch>
            <a:fillRect/>
          </a:stretch>
        </p:blipFill>
        <p:spPr>
          <a:xfrm>
            <a:off x="3276600" y="5410200"/>
            <a:ext cx="1981200" cy="1114425"/>
          </a:xfrm>
          <a:prstGeom prst="rect">
            <a:avLst/>
          </a:prstGeom>
        </p:spPr>
      </p:pic>
    </p:spTree>
    <p:extLst>
      <p:ext uri="{BB962C8B-B14F-4D97-AF65-F5344CB8AC3E}">
        <p14:creationId xmlns:p14="http://schemas.microsoft.com/office/powerpoint/2010/main" val="63476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52400"/>
            <a:ext cx="9144000" cy="1143000"/>
          </a:xfrm>
        </p:spPr>
        <p:txBody>
          <a:bodyPr/>
          <a:lstStyle/>
          <a:p>
            <a:r>
              <a:rPr lang="en-US" b="1" dirty="0" smtClean="0"/>
              <a:t>Unsecured Business Financing</a:t>
            </a:r>
          </a:p>
        </p:txBody>
      </p:sp>
      <p:sp>
        <p:nvSpPr>
          <p:cNvPr id="3" name="Content Placeholder 2"/>
          <p:cNvSpPr>
            <a:spLocks noGrp="1"/>
          </p:cNvSpPr>
          <p:nvPr>
            <p:ph idx="1"/>
          </p:nvPr>
        </p:nvSpPr>
        <p:spPr>
          <a:xfrm>
            <a:off x="457200" y="1447800"/>
            <a:ext cx="8229600" cy="4800600"/>
          </a:xfrm>
        </p:spPr>
        <p:txBody>
          <a:bodyPr/>
          <a:lstStyle/>
          <a:p>
            <a:r>
              <a:rPr lang="en-US" dirty="0" smtClean="0"/>
              <a:t>Approval limits will mimic that of your personal cards now</a:t>
            </a:r>
          </a:p>
          <a:p>
            <a:r>
              <a:rPr lang="en-US" dirty="0" smtClean="0"/>
              <a:t>Approvals usually range from $2,000-50,000</a:t>
            </a:r>
          </a:p>
          <a:p>
            <a:r>
              <a:rPr lang="en-US" dirty="0" smtClean="0"/>
              <a:t>You’ll usually get 3-5 cards, so that means you can get up to 5 times that of your highest credit limit accounts now</a:t>
            </a:r>
          </a:p>
          <a:p>
            <a:pPr marL="2328863"/>
            <a:r>
              <a:rPr lang="en-US" dirty="0" smtClean="0"/>
              <a:t>Approvals can go up to $150,000 per entity such as a corporation </a:t>
            </a:r>
          </a:p>
        </p:txBody>
      </p:sp>
      <p:pic>
        <p:nvPicPr>
          <p:cNvPr id="2" name="Picture 1" descr="check_mark_circle_1600_clr_1406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4953000"/>
            <a:ext cx="1676400" cy="1676400"/>
          </a:xfrm>
          <a:prstGeom prst="rect">
            <a:avLst/>
          </a:prstGeom>
        </p:spPr>
      </p:pic>
    </p:spTree>
    <p:extLst>
      <p:ext uri="{BB962C8B-B14F-4D97-AF65-F5344CB8AC3E}">
        <p14:creationId xmlns:p14="http://schemas.microsoft.com/office/powerpoint/2010/main" val="2169627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52400"/>
            <a:ext cx="9144000" cy="1143000"/>
          </a:xfrm>
        </p:spPr>
        <p:txBody>
          <a:bodyPr/>
          <a:lstStyle/>
          <a:p>
            <a:r>
              <a:rPr lang="en-US" b="1" dirty="0" smtClean="0"/>
              <a:t>Unsecured Business Financing</a:t>
            </a:r>
          </a:p>
        </p:txBody>
      </p:sp>
      <p:sp>
        <p:nvSpPr>
          <p:cNvPr id="3" name="Content Placeholder 2"/>
          <p:cNvSpPr>
            <a:spLocks noGrp="1"/>
          </p:cNvSpPr>
          <p:nvPr>
            <p:ph idx="1"/>
          </p:nvPr>
        </p:nvSpPr>
        <p:spPr>
          <a:xfrm>
            <a:off x="381000" y="2971800"/>
            <a:ext cx="8534400" cy="3886200"/>
          </a:xfrm>
        </p:spPr>
        <p:txBody>
          <a:bodyPr>
            <a:normAutofit fontScale="92500" lnSpcReduction="20000"/>
          </a:bodyPr>
          <a:lstStyle/>
          <a:p>
            <a:r>
              <a:rPr lang="en-US" dirty="0" smtClean="0"/>
              <a:t>You must have excellent personal credit now, preferably 700 +</a:t>
            </a:r>
            <a:r>
              <a:rPr lang="en-US" dirty="0"/>
              <a:t> </a:t>
            </a:r>
            <a:r>
              <a:rPr lang="en-US" dirty="0" smtClean="0"/>
              <a:t>scores… the same as with all business credit cards</a:t>
            </a:r>
          </a:p>
          <a:p>
            <a:r>
              <a:rPr lang="en-US" dirty="0" smtClean="0"/>
              <a:t>You shouldn’t have ANY derogatory credit reported to get approved</a:t>
            </a:r>
          </a:p>
          <a:p>
            <a:r>
              <a:rPr lang="en-US" dirty="0" smtClean="0"/>
              <a:t>You must also have open revolving credit on your consumer reports now</a:t>
            </a:r>
          </a:p>
          <a:p>
            <a:r>
              <a:rPr lang="en-US" dirty="0" smtClean="0"/>
              <a:t>You’ll need to have 2 inquiries or less in the last 6 months reported</a:t>
            </a:r>
          </a:p>
        </p:txBody>
      </p:sp>
      <p:pic>
        <p:nvPicPr>
          <p:cNvPr id="2" name="Picture 1" descr="credit scor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447800"/>
            <a:ext cx="2057400" cy="11772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349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52400"/>
            <a:ext cx="9144000" cy="1143000"/>
          </a:xfrm>
        </p:spPr>
        <p:txBody>
          <a:bodyPr/>
          <a:lstStyle/>
          <a:p>
            <a:r>
              <a:rPr lang="en-US" b="1" dirty="0" smtClean="0"/>
              <a:t>Unsecured Business Financing</a:t>
            </a:r>
          </a:p>
        </p:txBody>
      </p:sp>
      <p:sp>
        <p:nvSpPr>
          <p:cNvPr id="3" name="Content Placeholder 2"/>
          <p:cNvSpPr>
            <a:spLocks noGrp="1"/>
          </p:cNvSpPr>
          <p:nvPr>
            <p:ph idx="1"/>
          </p:nvPr>
        </p:nvSpPr>
        <p:spPr>
          <a:xfrm>
            <a:off x="228600" y="1447800"/>
            <a:ext cx="8686800" cy="4800600"/>
          </a:xfrm>
        </p:spPr>
        <p:txBody>
          <a:bodyPr/>
          <a:lstStyle/>
          <a:p>
            <a:r>
              <a:rPr lang="en-US" dirty="0" smtClean="0"/>
              <a:t>All lenders in this space charge a 9-12% success based fee</a:t>
            </a:r>
          </a:p>
          <a:p>
            <a:r>
              <a:rPr lang="en-US" dirty="0" smtClean="0"/>
              <a:t>You only pay the fee off of what you secure</a:t>
            </a:r>
          </a:p>
          <a:p>
            <a:r>
              <a:rPr lang="en-US" dirty="0" smtClean="0"/>
              <a:t>Remember, you get a ton of extra benefits and about 3-5 times more money with this program than you’d get on your own… which is why there’s a fee… the same as all other lending programs</a:t>
            </a:r>
          </a:p>
        </p:txBody>
      </p:sp>
      <p:pic>
        <p:nvPicPr>
          <p:cNvPr id="2" name="Picture 1" descr="envelope_open_with_money_1600_clr_1436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5231986"/>
            <a:ext cx="1828800" cy="1600200"/>
          </a:xfrm>
          <a:prstGeom prst="rect">
            <a:avLst/>
          </a:prstGeom>
        </p:spPr>
      </p:pic>
    </p:spTree>
    <p:extLst>
      <p:ext uri="{BB962C8B-B14F-4D97-AF65-F5344CB8AC3E}">
        <p14:creationId xmlns:p14="http://schemas.microsoft.com/office/powerpoint/2010/main" val="195015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74638"/>
            <a:ext cx="9144000" cy="1143000"/>
          </a:xfrm>
        </p:spPr>
        <p:txBody>
          <a:bodyPr/>
          <a:lstStyle/>
          <a:p>
            <a:r>
              <a:rPr lang="en-US" b="1" dirty="0" smtClean="0"/>
              <a:t>Unsecured Business Financing</a:t>
            </a:r>
          </a:p>
        </p:txBody>
      </p:sp>
      <p:sp>
        <p:nvSpPr>
          <p:cNvPr id="3" name="Content Placeholder 2"/>
          <p:cNvSpPr>
            <a:spLocks noGrp="1"/>
          </p:cNvSpPr>
          <p:nvPr>
            <p:ph idx="1"/>
          </p:nvPr>
        </p:nvSpPr>
        <p:spPr>
          <a:xfrm>
            <a:off x="457200" y="1752600"/>
            <a:ext cx="8229600" cy="1981200"/>
          </a:xfrm>
        </p:spPr>
        <p:txBody>
          <a:bodyPr/>
          <a:lstStyle/>
          <a:p>
            <a:r>
              <a:rPr lang="en-US" dirty="0" smtClean="0"/>
              <a:t>You can get approved using a guarantor</a:t>
            </a:r>
          </a:p>
          <a:p>
            <a:r>
              <a:rPr lang="en-US" dirty="0" smtClean="0"/>
              <a:t>You can even use multiple guarantors to get even more money</a:t>
            </a:r>
          </a:p>
        </p:txBody>
      </p:sp>
      <p:pic>
        <p:nvPicPr>
          <p:cNvPr id="2" name="Picture 1" descr="check-li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764405"/>
            <a:ext cx="4419600" cy="2941195"/>
          </a:xfrm>
          <a:prstGeom prst="rect">
            <a:avLst/>
          </a:prstGeom>
        </p:spPr>
      </p:pic>
    </p:spTree>
    <p:extLst>
      <p:ext uri="{BB962C8B-B14F-4D97-AF65-F5344CB8AC3E}">
        <p14:creationId xmlns:p14="http://schemas.microsoft.com/office/powerpoint/2010/main" val="394440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74638"/>
            <a:ext cx="9144000" cy="1143000"/>
          </a:xfrm>
        </p:spPr>
        <p:txBody>
          <a:bodyPr/>
          <a:lstStyle/>
          <a:p>
            <a:r>
              <a:rPr lang="en-US" b="1" dirty="0" smtClean="0"/>
              <a:t>Unsecured Business Financing… Consumer Reporting</a:t>
            </a:r>
          </a:p>
        </p:txBody>
      </p:sp>
      <p:sp>
        <p:nvSpPr>
          <p:cNvPr id="3" name="Content Placeholder 2"/>
          <p:cNvSpPr>
            <a:spLocks noGrp="1"/>
          </p:cNvSpPr>
          <p:nvPr>
            <p:ph idx="1"/>
          </p:nvPr>
        </p:nvSpPr>
        <p:spPr>
          <a:xfrm>
            <a:off x="457200" y="3810000"/>
            <a:ext cx="8229600" cy="2895600"/>
          </a:xfrm>
        </p:spPr>
        <p:txBody>
          <a:bodyPr>
            <a:normAutofit fontScale="92500" lnSpcReduction="20000"/>
          </a:bodyPr>
          <a:lstStyle/>
          <a:p>
            <a:r>
              <a:rPr lang="en-US" dirty="0" smtClean="0"/>
              <a:t>There are also other cards you can get using this same program</a:t>
            </a:r>
          </a:p>
          <a:p>
            <a:r>
              <a:rPr lang="en-US" dirty="0" smtClean="0"/>
              <a:t>But these cards only report to the CONSUMER reporting agencies… not the business reporting agencies</a:t>
            </a:r>
          </a:p>
          <a:p>
            <a:r>
              <a:rPr lang="en-US" dirty="0" smtClean="0"/>
              <a:t>They are consumer credit cards versus business credit cards</a:t>
            </a:r>
          </a:p>
        </p:txBody>
      </p:sp>
      <p:pic>
        <p:nvPicPr>
          <p:cNvPr id="2" name="Picture 1" descr="credit_card_atm_machine_400_clr_30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783" y="1905000"/>
            <a:ext cx="1885817" cy="1650090"/>
          </a:xfrm>
          <a:prstGeom prst="rect">
            <a:avLst/>
          </a:prstGeom>
        </p:spPr>
      </p:pic>
    </p:spTree>
    <p:extLst>
      <p:ext uri="{BB962C8B-B14F-4D97-AF65-F5344CB8AC3E}">
        <p14:creationId xmlns:p14="http://schemas.microsoft.com/office/powerpoint/2010/main" val="228759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74638"/>
            <a:ext cx="9144000" cy="1143000"/>
          </a:xfrm>
        </p:spPr>
        <p:txBody>
          <a:bodyPr/>
          <a:lstStyle/>
          <a:p>
            <a:r>
              <a:rPr lang="en-US" b="1" dirty="0" smtClean="0"/>
              <a:t>Unsecured Business Financing… Consumer Reporting</a:t>
            </a:r>
          </a:p>
        </p:txBody>
      </p:sp>
      <p:sp>
        <p:nvSpPr>
          <p:cNvPr id="3" name="Content Placeholder 2"/>
          <p:cNvSpPr>
            <a:spLocks noGrp="1"/>
          </p:cNvSpPr>
          <p:nvPr>
            <p:ph idx="1"/>
          </p:nvPr>
        </p:nvSpPr>
        <p:spPr>
          <a:xfrm>
            <a:off x="381000" y="1828800"/>
            <a:ext cx="8458200" cy="3962400"/>
          </a:xfrm>
        </p:spPr>
        <p:txBody>
          <a:bodyPr>
            <a:normAutofit fontScale="85000" lnSpcReduction="10000"/>
          </a:bodyPr>
          <a:lstStyle/>
          <a:p>
            <a:r>
              <a:rPr lang="en-US" dirty="0" smtClean="0"/>
              <a:t>They provide similar benefits including 0% intro APRs and 5 times the amount of approval of a single card</a:t>
            </a:r>
          </a:p>
          <a:p>
            <a:r>
              <a:rPr lang="en-US" dirty="0" smtClean="0"/>
              <a:t>But they’re much easier to qualify for</a:t>
            </a:r>
          </a:p>
          <a:p>
            <a:r>
              <a:rPr lang="en-US" dirty="0" smtClean="0"/>
              <a:t>You can get approved with a 680 score and 5 inquiries in the last 6 months</a:t>
            </a:r>
          </a:p>
          <a:p>
            <a:r>
              <a:rPr lang="en-US" dirty="0" smtClean="0"/>
              <a:t>You can have a BK on your credit… and other derogatory items</a:t>
            </a:r>
          </a:p>
          <a:p>
            <a:r>
              <a:rPr lang="en-US" dirty="0" smtClean="0"/>
              <a:t>These are much easier to get approved for than UBF business cards</a:t>
            </a:r>
          </a:p>
        </p:txBody>
      </p:sp>
      <p:pic>
        <p:nvPicPr>
          <p:cNvPr id="2" name="Picture 1" descr="green_check_mark_button_800_clr_349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5410200"/>
            <a:ext cx="1143000" cy="1143000"/>
          </a:xfrm>
          <a:prstGeom prst="rect">
            <a:avLst/>
          </a:prstGeom>
        </p:spPr>
      </p:pic>
    </p:spTree>
    <p:extLst>
      <p:ext uri="{BB962C8B-B14F-4D97-AF65-F5344CB8AC3E}">
        <p14:creationId xmlns:p14="http://schemas.microsoft.com/office/powerpoint/2010/main" val="201712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457200"/>
            <a:ext cx="9144000" cy="1447800"/>
          </a:xfrm>
        </p:spPr>
        <p:txBody>
          <a:bodyPr>
            <a:noAutofit/>
          </a:bodyPr>
          <a:lstStyle/>
          <a:p>
            <a:r>
              <a:rPr lang="en-US" b="1" dirty="0" smtClean="0"/>
              <a:t>Unsecured Credit Cards… </a:t>
            </a:r>
            <a:br>
              <a:rPr lang="en-US" b="1" dirty="0" smtClean="0"/>
            </a:br>
            <a:r>
              <a:rPr lang="en-US" b="1" dirty="0" smtClean="0"/>
              <a:t>Using Business Credit</a:t>
            </a:r>
            <a:br>
              <a:rPr lang="en-US" b="1" dirty="0" smtClean="0"/>
            </a:br>
            <a:endParaRPr lang="en-US" b="1" dirty="0" smtClean="0"/>
          </a:p>
        </p:txBody>
      </p:sp>
      <p:sp>
        <p:nvSpPr>
          <p:cNvPr id="3" name="Content Placeholder 2"/>
          <p:cNvSpPr>
            <a:spLocks noGrp="1"/>
          </p:cNvSpPr>
          <p:nvPr>
            <p:ph idx="1"/>
          </p:nvPr>
        </p:nvSpPr>
        <p:spPr>
          <a:xfrm>
            <a:off x="228600" y="3505200"/>
            <a:ext cx="8458200" cy="3124200"/>
          </a:xfrm>
        </p:spPr>
        <p:txBody>
          <a:bodyPr>
            <a:normAutofit fontScale="77500" lnSpcReduction="20000"/>
          </a:bodyPr>
          <a:lstStyle/>
          <a:p>
            <a:r>
              <a:rPr lang="en-US" dirty="0" smtClean="0"/>
              <a:t>With all previous cards mentioned, you need to have good CONSUMER credit to get approved</a:t>
            </a:r>
          </a:p>
          <a:p>
            <a:r>
              <a:rPr lang="en-US" dirty="0" smtClean="0"/>
              <a:t>But what if your personal credit isn’t good, and you don’t have a guarantor? </a:t>
            </a:r>
          </a:p>
          <a:p>
            <a:r>
              <a:rPr lang="en-US" dirty="0" smtClean="0"/>
              <a:t>This is when BUILDING BUSINESS CREDIT makes a ton of sense</a:t>
            </a:r>
          </a:p>
          <a:p>
            <a:r>
              <a:rPr lang="en-US" dirty="0" smtClean="0"/>
              <a:t>Even if you have good personal credit, building your business credit helps you get even more money… and without a personal guarantee</a:t>
            </a:r>
          </a:p>
        </p:txBody>
      </p:sp>
      <p:pic>
        <p:nvPicPr>
          <p:cNvPr id="2" name="Picture 1" descr="figure_raises_arrow_800_clr_1240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5219" y="1752600"/>
            <a:ext cx="1450181" cy="1600200"/>
          </a:xfrm>
          <a:prstGeom prst="rect">
            <a:avLst/>
          </a:prstGeom>
        </p:spPr>
      </p:pic>
    </p:spTree>
    <p:extLst>
      <p:ext uri="{BB962C8B-B14F-4D97-AF65-F5344CB8AC3E}">
        <p14:creationId xmlns:p14="http://schemas.microsoft.com/office/powerpoint/2010/main" val="1244173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533400"/>
            <a:ext cx="9144000" cy="1143000"/>
          </a:xfrm>
        </p:spPr>
        <p:txBody>
          <a:bodyPr/>
          <a:lstStyle/>
          <a:p>
            <a:r>
              <a:rPr lang="en-US" b="1" dirty="0" smtClean="0"/>
              <a:t>Unsecured Credit Cards… </a:t>
            </a:r>
            <a:r>
              <a:rPr lang="en-US" b="1" dirty="0"/>
              <a:t/>
            </a:r>
            <a:br>
              <a:rPr lang="en-US" b="1" dirty="0"/>
            </a:br>
            <a:r>
              <a:rPr lang="en-US" b="1" dirty="0" smtClean="0"/>
              <a:t>Using Business Credit</a:t>
            </a:r>
            <a:br>
              <a:rPr lang="en-US" b="1" dirty="0" smtClean="0"/>
            </a:br>
            <a:endParaRPr lang="en-US" b="1" dirty="0" smtClean="0"/>
          </a:p>
        </p:txBody>
      </p:sp>
      <p:sp>
        <p:nvSpPr>
          <p:cNvPr id="3" name="Content Placeholder 2"/>
          <p:cNvSpPr>
            <a:spLocks noGrp="1"/>
          </p:cNvSpPr>
          <p:nvPr>
            <p:ph idx="1"/>
          </p:nvPr>
        </p:nvSpPr>
        <p:spPr>
          <a:xfrm>
            <a:off x="457200" y="1981200"/>
            <a:ext cx="8458200" cy="3200400"/>
          </a:xfrm>
        </p:spPr>
        <p:txBody>
          <a:bodyPr>
            <a:normAutofit fontScale="92500" lnSpcReduction="10000"/>
          </a:bodyPr>
          <a:lstStyle/>
          <a:p>
            <a:r>
              <a:rPr lang="en-US" dirty="0" smtClean="0"/>
              <a:t>Business credit is credit in a business name, that’s linked to the business’s EIN number… now the owner’s SSN</a:t>
            </a:r>
          </a:p>
          <a:p>
            <a:r>
              <a:rPr lang="en-US" dirty="0" smtClean="0"/>
              <a:t>When done properly, business credit can be obtained with no personal credit check and no personal guarantee… something all other cards mentioned can’t deliver</a:t>
            </a:r>
          </a:p>
        </p:txBody>
      </p:sp>
      <p:pic>
        <p:nvPicPr>
          <p:cNvPr id="2" name="Picture 1" descr="social_security_card_pc_800_clr_206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5410200"/>
            <a:ext cx="2667000" cy="1203484"/>
          </a:xfrm>
          <a:prstGeom prst="rect">
            <a:avLst/>
          </a:prstGeom>
        </p:spPr>
      </p:pic>
    </p:spTree>
    <p:extLst>
      <p:ext uri="{BB962C8B-B14F-4D97-AF65-F5344CB8AC3E}">
        <p14:creationId xmlns:p14="http://schemas.microsoft.com/office/powerpoint/2010/main" val="3165792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4172"/>
          </a:xfrm>
        </p:spPr>
        <p:txBody>
          <a:bodyPr/>
          <a:lstStyle/>
          <a:p>
            <a:r>
              <a:rPr lang="en-US" b="1" dirty="0"/>
              <a:t>Unsecured Vendor Accounts</a:t>
            </a:r>
            <a:endParaRPr lang="en-US" b="1" dirty="0">
              <a:latin typeface="+mn-lt"/>
            </a:endParaRPr>
          </a:p>
        </p:txBody>
      </p:sp>
      <p:sp>
        <p:nvSpPr>
          <p:cNvPr id="3" name="Content Placeholder 2"/>
          <p:cNvSpPr>
            <a:spLocks noGrp="1"/>
          </p:cNvSpPr>
          <p:nvPr>
            <p:ph idx="1"/>
          </p:nvPr>
        </p:nvSpPr>
        <p:spPr>
          <a:xfrm>
            <a:off x="562900" y="1447800"/>
            <a:ext cx="8047700" cy="4572000"/>
          </a:xfrm>
        </p:spPr>
        <p:txBody>
          <a:bodyPr>
            <a:noAutofit/>
          </a:bodyPr>
          <a:lstStyle/>
          <a:p>
            <a:r>
              <a:rPr lang="en-US" dirty="0"/>
              <a:t>Most consumer credit starts with secured credit cards or an account that has a well-established co-signer</a:t>
            </a:r>
          </a:p>
          <a:p>
            <a:r>
              <a:rPr lang="en-US" dirty="0"/>
              <a:t>But co-signed accounts and secured accounts really aren’t popular or widely used in the business world</a:t>
            </a:r>
          </a:p>
          <a:p>
            <a:r>
              <a:rPr lang="en-US" dirty="0"/>
              <a:t>Most business credit starts with VENDOR accounts instead</a:t>
            </a:r>
          </a:p>
          <a:p>
            <a:endParaRPr lang="en-US" sz="2400" dirty="0"/>
          </a:p>
        </p:txBody>
      </p:sp>
      <p:pic>
        <p:nvPicPr>
          <p:cNvPr id="4098" name="Picture 2" descr="C:\Users\Asus\Dropbox\Ty Crandall\Clipart\business_figure_with_clients_800_clr_10680.png"/>
          <p:cNvPicPr>
            <a:picLocks noChangeAspect="1" noChangeArrowheads="1"/>
          </p:cNvPicPr>
          <p:nvPr/>
        </p:nvPicPr>
        <p:blipFill>
          <a:blip r:embed="rId2" cstate="print"/>
          <a:srcRect/>
          <a:stretch>
            <a:fillRect/>
          </a:stretch>
        </p:blipFill>
        <p:spPr bwMode="auto">
          <a:xfrm>
            <a:off x="6172200" y="5334000"/>
            <a:ext cx="1725582" cy="1643617"/>
          </a:xfrm>
          <a:prstGeom prst="rect">
            <a:avLst/>
          </a:prstGeom>
          <a:noFill/>
        </p:spPr>
      </p:pic>
    </p:spTree>
    <p:extLst>
      <p:ext uri="{BB962C8B-B14F-4D97-AF65-F5344CB8AC3E}">
        <p14:creationId xmlns:p14="http://schemas.microsoft.com/office/powerpoint/2010/main" val="20958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9" y="152400"/>
            <a:ext cx="9144000" cy="994172"/>
          </a:xfrm>
        </p:spPr>
        <p:txBody>
          <a:bodyPr/>
          <a:lstStyle/>
          <a:p>
            <a:pPr algn="ctr"/>
            <a:r>
              <a:rPr lang="en-US" b="1" dirty="0" smtClean="0">
                <a:latin typeface="+mn-lt"/>
              </a:rPr>
              <a:t>Vendor Credit Accounts</a:t>
            </a:r>
            <a:endParaRPr lang="en-US" b="1" dirty="0">
              <a:latin typeface="+mn-lt"/>
            </a:endParaRPr>
          </a:p>
        </p:txBody>
      </p:sp>
      <p:sp>
        <p:nvSpPr>
          <p:cNvPr id="3" name="Content Placeholder 2"/>
          <p:cNvSpPr>
            <a:spLocks noGrp="1"/>
          </p:cNvSpPr>
          <p:nvPr>
            <p:ph idx="1"/>
          </p:nvPr>
        </p:nvSpPr>
        <p:spPr>
          <a:xfrm>
            <a:off x="609600" y="1544971"/>
            <a:ext cx="5867400" cy="5160629"/>
          </a:xfrm>
        </p:spPr>
        <p:txBody>
          <a:bodyPr>
            <a:normAutofit/>
          </a:bodyPr>
          <a:lstStyle/>
          <a:p>
            <a:r>
              <a:rPr lang="en-US" dirty="0"/>
              <a:t>VENDOR accounts are accounts that typically offer terms such as Net 30, instead of revolving </a:t>
            </a:r>
          </a:p>
          <a:p>
            <a:r>
              <a:rPr lang="en-US" dirty="0"/>
              <a:t>So if you get approved for $1,000 in vendor credit and use all $1,000 of it, you’d need to pay that money back in a set term… such as within 30 days on a Net 30 account</a:t>
            </a:r>
          </a:p>
          <a:p>
            <a:endParaRPr lang="en-US" dirty="0"/>
          </a:p>
        </p:txBody>
      </p:sp>
      <p:pic>
        <p:nvPicPr>
          <p:cNvPr id="4" name="Picture 3" descr="running_with_money_bags_1600_clr_868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4038600"/>
            <a:ext cx="1676400" cy="2535198"/>
          </a:xfrm>
          <a:prstGeom prst="rect">
            <a:avLst/>
          </a:prstGeom>
        </p:spPr>
      </p:pic>
    </p:spTree>
    <p:extLst>
      <p:ext uri="{BB962C8B-B14F-4D97-AF65-F5344CB8AC3E}">
        <p14:creationId xmlns:p14="http://schemas.microsoft.com/office/powerpoint/2010/main" val="298662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Unsecured Financing</a:t>
            </a:r>
            <a:endParaRPr lang="en-US" b="1" dirty="0"/>
          </a:p>
        </p:txBody>
      </p:sp>
      <p:sp>
        <p:nvSpPr>
          <p:cNvPr id="3" name="Content Placeholder 2"/>
          <p:cNvSpPr>
            <a:spLocks noGrp="1"/>
          </p:cNvSpPr>
          <p:nvPr>
            <p:ph idx="1"/>
          </p:nvPr>
        </p:nvSpPr>
        <p:spPr>
          <a:xfrm>
            <a:off x="457200" y="1371600"/>
            <a:ext cx="8229600" cy="4419600"/>
          </a:xfrm>
        </p:spPr>
        <p:txBody>
          <a:bodyPr/>
          <a:lstStyle/>
          <a:p>
            <a:r>
              <a:rPr lang="en-US" dirty="0" smtClean="0"/>
              <a:t>Unsecured financing is financing that is not secured by any kind of collateral… meaning it is money that’s “unsecured”</a:t>
            </a:r>
          </a:p>
          <a:p>
            <a:r>
              <a:rPr lang="en-US" dirty="0" smtClean="0"/>
              <a:t>Nothing is pledged as collateral for the debt</a:t>
            </a:r>
          </a:p>
          <a:p>
            <a:r>
              <a:rPr lang="en-US" dirty="0" smtClean="0"/>
              <a:t>If the borrower defaults, the lender can pursue the borrower legally</a:t>
            </a:r>
            <a:r>
              <a:rPr lang="en-US" dirty="0"/>
              <a:t> </a:t>
            </a:r>
            <a:r>
              <a:rPr lang="en-US" dirty="0" smtClean="0"/>
              <a:t>and their assets</a:t>
            </a:r>
          </a:p>
          <a:p>
            <a:r>
              <a:rPr lang="en-US" dirty="0" smtClean="0"/>
              <a:t>But they don’t have a right to just take certain assets just due to the default</a:t>
            </a:r>
          </a:p>
          <a:p>
            <a:endParaRPr lang="en-US" dirty="0"/>
          </a:p>
        </p:txBody>
      </p:sp>
      <p:pic>
        <p:nvPicPr>
          <p:cNvPr id="5" name="Picture 4" descr="borrow-mone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5562600"/>
            <a:ext cx="1378085"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033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828"/>
            <a:ext cx="9144000" cy="994172"/>
          </a:xfrm>
        </p:spPr>
        <p:txBody>
          <a:bodyPr/>
          <a:lstStyle/>
          <a:p>
            <a:pPr algn="ctr"/>
            <a:r>
              <a:rPr lang="en-US" b="1" dirty="0" smtClean="0">
                <a:latin typeface="+mn-lt"/>
              </a:rPr>
              <a:t>Vendor Credit Accounts</a:t>
            </a:r>
            <a:endParaRPr lang="en-US" b="1" dirty="0">
              <a:latin typeface="+mn-lt"/>
            </a:endParaRPr>
          </a:p>
        </p:txBody>
      </p:sp>
      <p:sp>
        <p:nvSpPr>
          <p:cNvPr id="3" name="Content Placeholder 2"/>
          <p:cNvSpPr>
            <a:spLocks noGrp="1"/>
          </p:cNvSpPr>
          <p:nvPr>
            <p:ph idx="1"/>
          </p:nvPr>
        </p:nvSpPr>
        <p:spPr>
          <a:xfrm>
            <a:off x="329381" y="2743200"/>
            <a:ext cx="8738419" cy="3824872"/>
          </a:xfrm>
        </p:spPr>
        <p:txBody>
          <a:bodyPr>
            <a:noAutofit/>
          </a:bodyPr>
          <a:lstStyle/>
          <a:p>
            <a:r>
              <a:rPr lang="en-US" dirty="0"/>
              <a:t>A Net 30 account would need to be paid in full within 30 days</a:t>
            </a:r>
          </a:p>
          <a:p>
            <a:r>
              <a:rPr lang="en-US" dirty="0"/>
              <a:t>In contrast, a Net 60 account would need to be paid in full within 60 days</a:t>
            </a:r>
          </a:p>
          <a:p>
            <a:r>
              <a:rPr lang="en-US" dirty="0"/>
              <a:t>Unlike with revolving accounts, you have a set time you must pay back what you borrowed or the credit you used </a:t>
            </a:r>
          </a:p>
        </p:txBody>
      </p:sp>
      <p:pic>
        <p:nvPicPr>
          <p:cNvPr id="6146" name="Picture 2" descr="C:\Users\Asus\Dropbox\Ty Crandall\Clipart\handshake_money_exchange_1600_clr_13216.png"/>
          <p:cNvPicPr>
            <a:picLocks noChangeAspect="1" noChangeArrowheads="1"/>
          </p:cNvPicPr>
          <p:nvPr/>
        </p:nvPicPr>
        <p:blipFill>
          <a:blip r:embed="rId2" cstate="print"/>
          <a:srcRect/>
          <a:stretch>
            <a:fillRect/>
          </a:stretch>
        </p:blipFill>
        <p:spPr bwMode="auto">
          <a:xfrm>
            <a:off x="3522784" y="1295400"/>
            <a:ext cx="2344616" cy="1295400"/>
          </a:xfrm>
          <a:prstGeom prst="rect">
            <a:avLst/>
          </a:prstGeom>
          <a:noFill/>
        </p:spPr>
      </p:pic>
    </p:spTree>
    <p:extLst>
      <p:ext uri="{BB962C8B-B14F-4D97-AF65-F5344CB8AC3E}">
        <p14:creationId xmlns:p14="http://schemas.microsoft.com/office/powerpoint/2010/main" val="286639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828"/>
            <a:ext cx="9144000" cy="994172"/>
          </a:xfrm>
        </p:spPr>
        <p:txBody>
          <a:bodyPr/>
          <a:lstStyle/>
          <a:p>
            <a:pPr algn="ctr"/>
            <a:r>
              <a:rPr lang="en-US" b="1" dirty="0" smtClean="0">
                <a:latin typeface="+mn-lt"/>
              </a:rPr>
              <a:t>Vendor Credit Accounts</a:t>
            </a:r>
            <a:endParaRPr lang="en-US" b="1" dirty="0">
              <a:latin typeface="+mn-lt"/>
            </a:endParaRPr>
          </a:p>
        </p:txBody>
      </p:sp>
      <p:sp>
        <p:nvSpPr>
          <p:cNvPr id="3" name="Content Placeholder 2"/>
          <p:cNvSpPr>
            <a:spLocks noGrp="1"/>
          </p:cNvSpPr>
          <p:nvPr>
            <p:ph idx="1"/>
          </p:nvPr>
        </p:nvSpPr>
        <p:spPr>
          <a:xfrm>
            <a:off x="304800" y="1447800"/>
            <a:ext cx="8534400" cy="5181600"/>
          </a:xfrm>
        </p:spPr>
        <p:txBody>
          <a:bodyPr>
            <a:normAutofit fontScale="92500"/>
          </a:bodyPr>
          <a:lstStyle/>
          <a:p>
            <a:r>
              <a:rPr lang="en-US" dirty="0"/>
              <a:t>So to start your business credit profile the RIGHT way, you need to get approved for vendor accounts that report to the business credit reporting agencies</a:t>
            </a:r>
          </a:p>
          <a:p>
            <a:r>
              <a:rPr lang="en-US" dirty="0"/>
              <a:t>Once you’ve done this, you can then use the credit, pay back what you used, and the account gets reported to Dun &amp; Bradstreet, Experian, or Equifax</a:t>
            </a:r>
          </a:p>
          <a:p>
            <a:pPr marL="2439591"/>
            <a:r>
              <a:rPr lang="en-US" dirty="0"/>
              <a:t>Once reported, then you have trade lines, an established credit profile, and an established credit score</a:t>
            </a:r>
          </a:p>
        </p:txBody>
      </p:sp>
      <p:pic>
        <p:nvPicPr>
          <p:cNvPr id="8194" name="Picture 2" descr="C:\Users\Asus\Dropbox\Ty Crandall\Clipart\walking_with_arrow_1600_clr_13880.png"/>
          <p:cNvPicPr>
            <a:picLocks noChangeAspect="1" noChangeArrowheads="1"/>
          </p:cNvPicPr>
          <p:nvPr/>
        </p:nvPicPr>
        <p:blipFill>
          <a:blip r:embed="rId2" cstate="print"/>
          <a:srcRect/>
          <a:stretch>
            <a:fillRect/>
          </a:stretch>
        </p:blipFill>
        <p:spPr bwMode="auto">
          <a:xfrm>
            <a:off x="609600" y="5308498"/>
            <a:ext cx="1747682" cy="1092302"/>
          </a:xfrm>
          <a:prstGeom prst="rect">
            <a:avLst/>
          </a:prstGeom>
          <a:noFill/>
        </p:spPr>
      </p:pic>
    </p:spTree>
    <p:extLst>
      <p:ext uri="{BB962C8B-B14F-4D97-AF65-F5344CB8AC3E}">
        <p14:creationId xmlns:p14="http://schemas.microsoft.com/office/powerpoint/2010/main" val="233586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4172"/>
          </a:xfrm>
        </p:spPr>
        <p:txBody>
          <a:bodyPr/>
          <a:lstStyle/>
          <a:p>
            <a:pPr algn="ctr"/>
            <a:r>
              <a:rPr lang="en-US" b="1" dirty="0" smtClean="0">
                <a:latin typeface="+mn-lt"/>
              </a:rPr>
              <a:t>Vendor Credit Accounts</a:t>
            </a:r>
            <a:endParaRPr lang="en-US" b="1" dirty="0">
              <a:latin typeface="+mn-lt"/>
            </a:endParaRPr>
          </a:p>
        </p:txBody>
      </p:sp>
      <p:sp>
        <p:nvSpPr>
          <p:cNvPr id="3" name="Content Placeholder 2"/>
          <p:cNvSpPr>
            <a:spLocks noGrp="1"/>
          </p:cNvSpPr>
          <p:nvPr>
            <p:ph idx="1"/>
          </p:nvPr>
        </p:nvSpPr>
        <p:spPr>
          <a:xfrm>
            <a:off x="376083" y="1295400"/>
            <a:ext cx="8384458" cy="5334000"/>
          </a:xfrm>
        </p:spPr>
        <p:txBody>
          <a:bodyPr>
            <a:normAutofit fontScale="92500" lnSpcReduction="10000"/>
          </a:bodyPr>
          <a:lstStyle/>
          <a:p>
            <a:pPr marL="2052638"/>
            <a:r>
              <a:rPr lang="en-US" dirty="0"/>
              <a:t>Using your newly established business credit profile and score, you can then get approved for </a:t>
            </a:r>
            <a:r>
              <a:rPr lang="en-US" dirty="0" smtClean="0"/>
              <a:t>cash </a:t>
            </a:r>
            <a:r>
              <a:rPr lang="en-US" dirty="0"/>
              <a:t>credit, and eventually store credit… without needing to supply your SSN or personal guarantee</a:t>
            </a:r>
          </a:p>
          <a:p>
            <a:r>
              <a:rPr lang="en-US" dirty="0"/>
              <a:t>This is possible because now your EIN credit profile is established, and can stand on its own</a:t>
            </a:r>
          </a:p>
          <a:p>
            <a:r>
              <a:rPr lang="en-US" dirty="0"/>
              <a:t>So if you leave your SSN off of the application, the credit issuer then pulls your EIN credit, sees a solid profile and score, and can then approve you for real revolving credit</a:t>
            </a:r>
          </a:p>
        </p:txBody>
      </p:sp>
      <p:pic>
        <p:nvPicPr>
          <p:cNvPr id="9218" name="Picture 2" descr="C:\Users\Asus\Dropbox\Ty Crandall\Clipart\yellow_sticky_note_thumbs_up_1600_clr_5835.png"/>
          <p:cNvPicPr>
            <a:picLocks noChangeAspect="1" noChangeArrowheads="1"/>
          </p:cNvPicPr>
          <p:nvPr/>
        </p:nvPicPr>
        <p:blipFill>
          <a:blip r:embed="rId2" cstate="print"/>
          <a:srcRect/>
          <a:stretch>
            <a:fillRect/>
          </a:stretch>
        </p:blipFill>
        <p:spPr bwMode="auto">
          <a:xfrm>
            <a:off x="678581" y="2057400"/>
            <a:ext cx="1352588" cy="1352588"/>
          </a:xfrm>
          <a:prstGeom prst="rect">
            <a:avLst/>
          </a:prstGeom>
          <a:noFill/>
        </p:spPr>
      </p:pic>
    </p:spTree>
    <p:extLst>
      <p:ext uri="{BB962C8B-B14F-4D97-AF65-F5344CB8AC3E}">
        <p14:creationId xmlns:p14="http://schemas.microsoft.com/office/powerpoint/2010/main" val="9918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143999" cy="994172"/>
          </a:xfrm>
        </p:spPr>
        <p:txBody>
          <a:bodyPr>
            <a:normAutofit/>
          </a:bodyPr>
          <a:lstStyle/>
          <a:p>
            <a:pPr algn="ctr"/>
            <a:r>
              <a:rPr lang="en-US" b="1" dirty="0" smtClean="0">
                <a:latin typeface="+mn-lt"/>
              </a:rPr>
              <a:t>Getting Initial Business Credit</a:t>
            </a:r>
            <a:endParaRPr lang="en-US" b="1" dirty="0">
              <a:latin typeface="+mn-lt"/>
            </a:endParaRPr>
          </a:p>
        </p:txBody>
      </p:sp>
      <p:sp>
        <p:nvSpPr>
          <p:cNvPr id="3" name="Content Placeholder 2"/>
          <p:cNvSpPr>
            <a:spLocks noGrp="1"/>
          </p:cNvSpPr>
          <p:nvPr>
            <p:ph idx="1"/>
          </p:nvPr>
        </p:nvSpPr>
        <p:spPr>
          <a:xfrm>
            <a:off x="304800" y="1600200"/>
            <a:ext cx="8610600" cy="5105400"/>
          </a:xfrm>
        </p:spPr>
        <p:txBody>
          <a:bodyPr>
            <a:normAutofit fontScale="85000" lnSpcReduction="20000"/>
          </a:bodyPr>
          <a:lstStyle/>
          <a:p>
            <a:r>
              <a:rPr lang="en-US" dirty="0" smtClean="0"/>
              <a:t>You’ll need </a:t>
            </a:r>
            <a:r>
              <a:rPr lang="en-US" b="1" dirty="0" smtClean="0"/>
              <a:t>5 payment experiences </a:t>
            </a:r>
            <a:r>
              <a:rPr lang="en-US" dirty="0" smtClean="0"/>
              <a:t>to start getting approved for revolving store credit cards using your EIN only for approval</a:t>
            </a:r>
          </a:p>
          <a:p>
            <a:r>
              <a:rPr lang="en-US" dirty="0" smtClean="0"/>
              <a:t>These are credit cards at places like Best Buy, Lowes, Staples, Amazon, Dell, Apple, Walmart, and so on</a:t>
            </a:r>
          </a:p>
          <a:p>
            <a:r>
              <a:rPr lang="en-US" dirty="0" smtClean="0"/>
              <a:t>You’ll then need a total of </a:t>
            </a:r>
            <a:r>
              <a:rPr lang="en-US" b="1" dirty="0" smtClean="0"/>
              <a:t>10 payment experiences </a:t>
            </a:r>
            <a:r>
              <a:rPr lang="en-US" dirty="0" smtClean="0"/>
              <a:t>to get approved for cash credit such as Visa and MasterCard type credit</a:t>
            </a:r>
          </a:p>
          <a:p>
            <a:pPr marL="2184797"/>
            <a:r>
              <a:rPr lang="en-US" dirty="0" smtClean="0"/>
              <a:t>And to get that cash credit you’ll also need to have one of those payment experiences have a $10,000 limit or higher, at least to start getting nice limits on the cash credit you secure</a:t>
            </a:r>
          </a:p>
          <a:p>
            <a:endParaRPr lang="en-US" dirty="0" smtClean="0"/>
          </a:p>
          <a:p>
            <a:endParaRPr lang="en-US" dirty="0"/>
          </a:p>
        </p:txBody>
      </p:sp>
      <p:pic>
        <p:nvPicPr>
          <p:cNvPr id="14338" name="Picture 2" descr="C:\Users\Asus\Dropbox\Ty Crandall\Clipart\mechanical_thumbs_up_anim_500_clr_11988.gif"/>
          <p:cNvPicPr>
            <a:picLocks noChangeAspect="1" noChangeArrowheads="1" noCrop="1"/>
          </p:cNvPicPr>
          <p:nvPr/>
        </p:nvPicPr>
        <p:blipFill>
          <a:blip r:embed="rId2"/>
          <a:srcRect/>
          <a:stretch>
            <a:fillRect/>
          </a:stretch>
        </p:blipFill>
        <p:spPr bwMode="auto">
          <a:xfrm>
            <a:off x="838200" y="5310378"/>
            <a:ext cx="1143000" cy="861822"/>
          </a:xfrm>
          <a:prstGeom prst="rect">
            <a:avLst/>
          </a:prstGeom>
          <a:noFill/>
        </p:spPr>
      </p:pic>
    </p:spTree>
    <p:extLst>
      <p:ext uri="{BB962C8B-B14F-4D97-AF65-F5344CB8AC3E}">
        <p14:creationId xmlns:p14="http://schemas.microsoft.com/office/powerpoint/2010/main" val="196726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33350"/>
            <a:ext cx="9144000" cy="857250"/>
          </a:xfrm>
        </p:spPr>
        <p:txBody>
          <a:bodyPr/>
          <a:lstStyle/>
          <a:p>
            <a:pPr algn="ctr"/>
            <a:r>
              <a:rPr lang="en-US" altLang="en-US" b="1" u="sng" dirty="0" smtClean="0">
                <a:latin typeface="+mn-lt"/>
              </a:rPr>
              <a:t>STARTER</a:t>
            </a:r>
            <a:r>
              <a:rPr lang="en-US" altLang="en-US" b="1" dirty="0" smtClean="0">
                <a:latin typeface="+mn-lt"/>
              </a:rPr>
              <a:t> Vendor Accounts</a:t>
            </a:r>
          </a:p>
        </p:txBody>
      </p:sp>
      <p:sp>
        <p:nvSpPr>
          <p:cNvPr id="3" name="Content Placeholder 2"/>
          <p:cNvSpPr>
            <a:spLocks noGrp="1"/>
          </p:cNvSpPr>
          <p:nvPr>
            <p:ph idx="1"/>
          </p:nvPr>
        </p:nvSpPr>
        <p:spPr>
          <a:xfrm>
            <a:off x="228600" y="2667000"/>
            <a:ext cx="8763000" cy="3962400"/>
          </a:xfrm>
        </p:spPr>
        <p:txBody>
          <a:bodyPr>
            <a:normAutofit/>
          </a:bodyPr>
          <a:lstStyle/>
          <a:p>
            <a:r>
              <a:rPr lang="en-US" altLang="en-US" dirty="0"/>
              <a:t>You must start a business credit profile and score with </a:t>
            </a:r>
            <a:r>
              <a:rPr lang="en-US" altLang="en-US" b="1" i="1" u="sng" dirty="0"/>
              <a:t>starter</a:t>
            </a:r>
            <a:r>
              <a:rPr lang="en-US" altLang="en-US" dirty="0"/>
              <a:t> vendors</a:t>
            </a:r>
          </a:p>
          <a:p>
            <a:r>
              <a:rPr lang="en-US" altLang="en-US" b="1" i="1" u="sng" dirty="0"/>
              <a:t>Starter</a:t>
            </a:r>
            <a:r>
              <a:rPr lang="en-US" altLang="en-US" dirty="0"/>
              <a:t> vendors are ones who will give you initial credit even if you have no credit, no score, or no trade lines now</a:t>
            </a:r>
          </a:p>
          <a:p>
            <a:r>
              <a:rPr lang="en-US" altLang="en-US" dirty="0"/>
              <a:t>Most stores like Staples will NOT give you initial starter credit, so </a:t>
            </a:r>
            <a:r>
              <a:rPr lang="en-US" altLang="en-US" u="sng" dirty="0"/>
              <a:t>DON’T even try applying </a:t>
            </a:r>
          </a:p>
        </p:txBody>
      </p:sp>
      <p:pic>
        <p:nvPicPr>
          <p:cNvPr id="3482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8388" y="1116806"/>
            <a:ext cx="2066925" cy="1550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67716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9003" y="228600"/>
            <a:ext cx="9144000" cy="994172"/>
          </a:xfrm>
        </p:spPr>
        <p:txBody>
          <a:bodyPr/>
          <a:lstStyle/>
          <a:p>
            <a:pPr algn="ctr"/>
            <a:r>
              <a:rPr lang="en-US" altLang="en-US" b="1" dirty="0" smtClean="0">
                <a:latin typeface="+mn-lt"/>
              </a:rPr>
              <a:t>True </a:t>
            </a:r>
            <a:r>
              <a:rPr lang="en-US" altLang="en-US" b="1" dirty="0" smtClean="0">
                <a:solidFill>
                  <a:srgbClr val="FF0000"/>
                </a:solidFill>
                <a:latin typeface="+mn-lt"/>
              </a:rPr>
              <a:t>STARTER</a:t>
            </a:r>
            <a:r>
              <a:rPr lang="en-US" altLang="en-US" b="1" dirty="0" smtClean="0">
                <a:latin typeface="+mn-lt"/>
              </a:rPr>
              <a:t> Vendors</a:t>
            </a:r>
          </a:p>
        </p:txBody>
      </p:sp>
      <p:sp>
        <p:nvSpPr>
          <p:cNvPr id="35843" name="Content Placeholder 2"/>
          <p:cNvSpPr>
            <a:spLocks noGrp="1"/>
          </p:cNvSpPr>
          <p:nvPr>
            <p:ph idx="1"/>
          </p:nvPr>
        </p:nvSpPr>
        <p:spPr>
          <a:xfrm>
            <a:off x="533400" y="1640220"/>
            <a:ext cx="7798210" cy="3846180"/>
          </a:xfrm>
        </p:spPr>
        <p:txBody>
          <a:bodyPr>
            <a:normAutofit/>
          </a:bodyPr>
          <a:lstStyle/>
          <a:p>
            <a:r>
              <a:rPr lang="en-US" altLang="en-US" b="1" i="1" dirty="0"/>
              <a:t>Laughlin Associates</a:t>
            </a:r>
          </a:p>
          <a:p>
            <a:r>
              <a:rPr lang="en-US" altLang="en-US" dirty="0"/>
              <a:t>Deal with corporate setup and compliance </a:t>
            </a:r>
          </a:p>
          <a:p>
            <a:r>
              <a:rPr lang="en-US" altLang="en-US" dirty="0"/>
              <a:t>Report to </a:t>
            </a:r>
            <a:r>
              <a:rPr lang="en-US" altLang="en-US" b="1" dirty="0"/>
              <a:t>Experian</a:t>
            </a:r>
          </a:p>
          <a:p>
            <a:r>
              <a:rPr lang="en-US" altLang="en-US" dirty="0"/>
              <a:t>Only </a:t>
            </a:r>
            <a:r>
              <a:rPr lang="en-US" altLang="en-US" u="sng" dirty="0"/>
              <a:t>411 listing </a:t>
            </a:r>
            <a:r>
              <a:rPr lang="en-US" altLang="en-US" dirty="0"/>
              <a:t>and </a:t>
            </a:r>
            <a:r>
              <a:rPr lang="en-US" altLang="en-US" u="sng" dirty="0"/>
              <a:t>EIN</a:t>
            </a:r>
            <a:r>
              <a:rPr lang="en-US" altLang="en-US" dirty="0"/>
              <a:t> required</a:t>
            </a:r>
          </a:p>
          <a:p>
            <a:r>
              <a:rPr lang="en-US" altLang="en-US" dirty="0"/>
              <a:t>Reports in 30-60 days</a:t>
            </a:r>
          </a:p>
          <a:p>
            <a:r>
              <a:rPr lang="en-US" altLang="en-US" dirty="0"/>
              <a:t>Net 30 Terms</a:t>
            </a:r>
          </a:p>
        </p:txBody>
      </p:sp>
      <p:pic>
        <p:nvPicPr>
          <p:cNvPr id="358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9865" y="5412581"/>
            <a:ext cx="3742135" cy="683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2373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152400"/>
            <a:ext cx="9144000" cy="857250"/>
          </a:xfrm>
        </p:spPr>
        <p:txBody>
          <a:bodyPr/>
          <a:lstStyle/>
          <a:p>
            <a:pPr algn="ctr"/>
            <a:r>
              <a:rPr lang="en-US" altLang="en-US" dirty="0" smtClean="0">
                <a:latin typeface="+mn-lt"/>
              </a:rPr>
              <a:t>True </a:t>
            </a:r>
            <a:r>
              <a:rPr lang="en-US" altLang="en-US" b="1" dirty="0" smtClean="0">
                <a:solidFill>
                  <a:srgbClr val="FF0000"/>
                </a:solidFill>
                <a:latin typeface="+mn-lt"/>
              </a:rPr>
              <a:t>STARTER</a:t>
            </a:r>
            <a:r>
              <a:rPr lang="en-US" altLang="en-US" dirty="0" smtClean="0">
                <a:latin typeface="+mn-lt"/>
              </a:rPr>
              <a:t> Vendors</a:t>
            </a:r>
          </a:p>
        </p:txBody>
      </p:sp>
      <p:sp>
        <p:nvSpPr>
          <p:cNvPr id="3" name="Content Placeholder 2"/>
          <p:cNvSpPr>
            <a:spLocks noGrp="1"/>
          </p:cNvSpPr>
          <p:nvPr>
            <p:ph idx="1"/>
          </p:nvPr>
        </p:nvSpPr>
        <p:spPr>
          <a:xfrm>
            <a:off x="381000" y="2286000"/>
            <a:ext cx="8534400" cy="4419600"/>
          </a:xfrm>
        </p:spPr>
        <p:txBody>
          <a:bodyPr>
            <a:normAutofit fontScale="92500" lnSpcReduction="10000"/>
          </a:bodyPr>
          <a:lstStyle/>
          <a:p>
            <a:r>
              <a:rPr lang="en-US" altLang="en-US" b="1" i="1" dirty="0"/>
              <a:t>Quill Office Supplies </a:t>
            </a:r>
          </a:p>
          <a:p>
            <a:r>
              <a:rPr lang="en-US" altLang="en-US" dirty="0"/>
              <a:t>Office, packaging, and cleaning supplies</a:t>
            </a:r>
          </a:p>
          <a:p>
            <a:r>
              <a:rPr lang="en-US" altLang="en-US" dirty="0"/>
              <a:t>Report to </a:t>
            </a:r>
            <a:r>
              <a:rPr lang="en-US" altLang="en-US" b="1" dirty="0"/>
              <a:t>D&amp;B </a:t>
            </a:r>
          </a:p>
          <a:p>
            <a:r>
              <a:rPr lang="en-US" altLang="en-US" dirty="0"/>
              <a:t>Must place initial order first unless D&amp;B score is established </a:t>
            </a:r>
          </a:p>
          <a:p>
            <a:pPr lvl="1"/>
            <a:r>
              <a:rPr lang="en-US" altLang="en-US" sz="3200" dirty="0"/>
              <a:t>Usually they’ll put you on a 90 day prepayment schedule</a:t>
            </a:r>
          </a:p>
          <a:p>
            <a:pPr lvl="1"/>
            <a:r>
              <a:rPr lang="en-US" altLang="en-US" sz="3200" dirty="0"/>
              <a:t>If you order items each month for 3 months, they typically approve you for a Net 30 Account</a:t>
            </a:r>
          </a:p>
        </p:txBody>
      </p:sp>
      <p:pic>
        <p:nvPicPr>
          <p:cNvPr id="3789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277385"/>
            <a:ext cx="1600200" cy="627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8210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33350"/>
            <a:ext cx="9144000" cy="857250"/>
          </a:xfrm>
        </p:spPr>
        <p:txBody>
          <a:bodyPr/>
          <a:lstStyle/>
          <a:p>
            <a:pPr algn="ctr"/>
            <a:r>
              <a:rPr lang="en-US" altLang="en-US" b="1" dirty="0" smtClean="0"/>
              <a:t>True </a:t>
            </a:r>
            <a:r>
              <a:rPr lang="en-US" altLang="en-US" b="1" dirty="0" smtClean="0">
                <a:solidFill>
                  <a:srgbClr val="FF0000"/>
                </a:solidFill>
              </a:rPr>
              <a:t>STARTER</a:t>
            </a:r>
            <a:r>
              <a:rPr lang="en-US" altLang="en-US" b="1" dirty="0" smtClean="0"/>
              <a:t> Vendors</a:t>
            </a:r>
          </a:p>
        </p:txBody>
      </p:sp>
      <p:sp>
        <p:nvSpPr>
          <p:cNvPr id="3" name="Content Placeholder 2"/>
          <p:cNvSpPr>
            <a:spLocks noGrp="1"/>
          </p:cNvSpPr>
          <p:nvPr>
            <p:ph idx="1"/>
          </p:nvPr>
        </p:nvSpPr>
        <p:spPr>
          <a:xfrm>
            <a:off x="609600" y="1219200"/>
            <a:ext cx="8077200" cy="4648200"/>
          </a:xfrm>
        </p:spPr>
        <p:txBody>
          <a:bodyPr>
            <a:normAutofit/>
          </a:bodyPr>
          <a:lstStyle/>
          <a:p>
            <a:r>
              <a:rPr lang="en-US" altLang="en-US" b="1" i="1" dirty="0" err="1"/>
              <a:t>Uline</a:t>
            </a:r>
            <a:r>
              <a:rPr lang="en-US" altLang="en-US" b="1" i="1" dirty="0"/>
              <a:t> Shipping Supplies </a:t>
            </a:r>
          </a:p>
          <a:p>
            <a:r>
              <a:rPr lang="en-US" altLang="en-US" dirty="0"/>
              <a:t>Shipping, packing, and industrial supplies </a:t>
            </a:r>
          </a:p>
          <a:p>
            <a:r>
              <a:rPr lang="en-US" altLang="en-US" dirty="0"/>
              <a:t>Report to </a:t>
            </a:r>
            <a:r>
              <a:rPr lang="en-US" altLang="en-US" b="1" dirty="0"/>
              <a:t>D&amp;B</a:t>
            </a:r>
          </a:p>
          <a:p>
            <a:r>
              <a:rPr lang="en-US" altLang="en-US" dirty="0"/>
              <a:t>You must have your DUNS number</a:t>
            </a:r>
          </a:p>
          <a:p>
            <a:r>
              <a:rPr lang="en-US" altLang="en-US" dirty="0"/>
              <a:t>They will ask for 2 references and bank reference </a:t>
            </a:r>
          </a:p>
          <a:p>
            <a:r>
              <a:rPr lang="en-US" altLang="en-US" dirty="0"/>
              <a:t>First few orders might need to be pre-paid to initially get approved for Net 30 terms </a:t>
            </a:r>
          </a:p>
        </p:txBody>
      </p:sp>
      <p:pic>
        <p:nvPicPr>
          <p:cNvPr id="409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6453" y="5827331"/>
            <a:ext cx="1327547" cy="994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10442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828"/>
            <a:ext cx="9144000" cy="994172"/>
          </a:xfrm>
        </p:spPr>
        <p:txBody>
          <a:bodyPr/>
          <a:lstStyle/>
          <a:p>
            <a:r>
              <a:rPr lang="en-US" b="1" dirty="0"/>
              <a:t>Unsecured </a:t>
            </a:r>
            <a:r>
              <a:rPr lang="en-US" b="1" dirty="0" smtClean="0"/>
              <a:t>Store Business Credit</a:t>
            </a:r>
            <a:endParaRPr lang="en-US" b="1" dirty="0">
              <a:latin typeface="+mn-lt"/>
            </a:endParaRPr>
          </a:p>
        </p:txBody>
      </p:sp>
      <p:sp>
        <p:nvSpPr>
          <p:cNvPr id="3" name="Content Placeholder 2"/>
          <p:cNvSpPr>
            <a:spLocks noGrp="1"/>
          </p:cNvSpPr>
          <p:nvPr>
            <p:ph idx="1"/>
          </p:nvPr>
        </p:nvSpPr>
        <p:spPr>
          <a:xfrm>
            <a:off x="457200" y="2895600"/>
            <a:ext cx="8534400" cy="3810000"/>
          </a:xfrm>
        </p:spPr>
        <p:txBody>
          <a:bodyPr>
            <a:noAutofit/>
          </a:bodyPr>
          <a:lstStyle/>
          <a:p>
            <a:r>
              <a:rPr lang="en-US" dirty="0" smtClean="0"/>
              <a:t>Once you have 5 payment experiences reported, you can then secure STORE credit cards</a:t>
            </a:r>
          </a:p>
          <a:p>
            <a:r>
              <a:rPr lang="en-US" dirty="0" smtClean="0"/>
              <a:t>These are cards offered by most retail stores such as Office Depot, Staples, Lowes, Home Depot, Walmart, BP, Chevron, Sam’s Club, Costco, Best Buy, Amazon, and more</a:t>
            </a:r>
            <a:endParaRPr lang="en-US" dirty="0"/>
          </a:p>
          <a:p>
            <a:endParaRPr lang="en-US" sz="2400" dirty="0"/>
          </a:p>
        </p:txBody>
      </p:sp>
      <p:pic>
        <p:nvPicPr>
          <p:cNvPr id="4" name="Picture 3" descr="Store-Credi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944" y="1295400"/>
            <a:ext cx="1700856" cy="1275642"/>
          </a:xfrm>
          <a:prstGeom prst="rect">
            <a:avLst/>
          </a:prstGeom>
          <a:ln>
            <a:noFill/>
          </a:ln>
          <a:effectLst>
            <a:softEdge rad="112500"/>
          </a:effectLst>
        </p:spPr>
      </p:pic>
    </p:spTree>
    <p:extLst>
      <p:ext uri="{BB962C8B-B14F-4D97-AF65-F5344CB8AC3E}">
        <p14:creationId xmlns:p14="http://schemas.microsoft.com/office/powerpoint/2010/main" val="77856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8" y="148828"/>
            <a:ext cx="9144000" cy="994172"/>
          </a:xfrm>
        </p:spPr>
        <p:txBody>
          <a:bodyPr/>
          <a:lstStyle/>
          <a:p>
            <a:r>
              <a:rPr lang="en-US" b="1" dirty="0"/>
              <a:t>Unsecured </a:t>
            </a:r>
            <a:r>
              <a:rPr lang="en-US" b="1" dirty="0" smtClean="0"/>
              <a:t>Store Business Credit</a:t>
            </a:r>
            <a:endParaRPr lang="en-US" b="1" dirty="0">
              <a:latin typeface="+mn-lt"/>
            </a:endParaRPr>
          </a:p>
        </p:txBody>
      </p:sp>
      <p:sp>
        <p:nvSpPr>
          <p:cNvPr id="3" name="Content Placeholder 2"/>
          <p:cNvSpPr>
            <a:spLocks noGrp="1"/>
          </p:cNvSpPr>
          <p:nvPr>
            <p:ph idx="1"/>
          </p:nvPr>
        </p:nvSpPr>
        <p:spPr>
          <a:xfrm>
            <a:off x="304800" y="1447800"/>
            <a:ext cx="8534400" cy="5257800"/>
          </a:xfrm>
        </p:spPr>
        <p:txBody>
          <a:bodyPr>
            <a:normAutofit/>
          </a:bodyPr>
          <a:lstStyle/>
          <a:p>
            <a:r>
              <a:rPr lang="en-US" dirty="0" smtClean="0"/>
              <a:t>These types of business credit store cards usually have limits of 10-100 times that of consumer credit</a:t>
            </a:r>
          </a:p>
          <a:p>
            <a:r>
              <a:rPr lang="en-US" dirty="0" smtClean="0"/>
              <a:t>They function the same as consumer cards, but they don’t report to the consumer reporting agencies</a:t>
            </a:r>
          </a:p>
          <a:p>
            <a:r>
              <a:rPr lang="en-US" dirty="0" smtClean="0"/>
              <a:t>They do report to the business                             bureaus, helping you further                                   establish business credit</a:t>
            </a:r>
            <a:endParaRPr lang="en-US" dirty="0"/>
          </a:p>
          <a:p>
            <a:endParaRPr lang="en-US" sz="2400" dirty="0"/>
          </a:p>
        </p:txBody>
      </p:sp>
      <p:pic>
        <p:nvPicPr>
          <p:cNvPr id="4" name="Picture 3" descr="business credit car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648200"/>
            <a:ext cx="1828800" cy="1828800"/>
          </a:xfrm>
          <a:prstGeom prst="rect">
            <a:avLst/>
          </a:prstGeom>
        </p:spPr>
      </p:pic>
    </p:spTree>
    <p:extLst>
      <p:ext uri="{BB962C8B-B14F-4D97-AF65-F5344CB8AC3E}">
        <p14:creationId xmlns:p14="http://schemas.microsoft.com/office/powerpoint/2010/main" val="6999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438"/>
            <a:ext cx="9144000" cy="1401762"/>
          </a:xfrm>
        </p:spPr>
        <p:txBody>
          <a:bodyPr/>
          <a:lstStyle/>
          <a:p>
            <a:r>
              <a:rPr lang="en-US" b="1" dirty="0" smtClean="0"/>
              <a:t>Per the Bureau of Labor and Statistics…</a:t>
            </a:r>
            <a:endParaRPr lang="en-US" b="1" dirty="0"/>
          </a:p>
        </p:txBody>
      </p:sp>
      <p:sp>
        <p:nvSpPr>
          <p:cNvPr id="3" name="Content Placeholder 2"/>
          <p:cNvSpPr>
            <a:spLocks noGrp="1"/>
          </p:cNvSpPr>
          <p:nvPr>
            <p:ph idx="1"/>
          </p:nvPr>
        </p:nvSpPr>
        <p:spPr>
          <a:xfrm>
            <a:off x="304800" y="3352800"/>
            <a:ext cx="8610600" cy="3352800"/>
          </a:xfrm>
        </p:spPr>
        <p:txBody>
          <a:bodyPr>
            <a:normAutofit fontScale="92500" lnSpcReduction="10000"/>
          </a:bodyPr>
          <a:lstStyle/>
          <a:p>
            <a:r>
              <a:rPr lang="en-US" sz="3100" b="1" dirty="0" smtClean="0"/>
              <a:t>1 out of 5 </a:t>
            </a:r>
            <a:r>
              <a:rPr lang="en-US" sz="3100" dirty="0" smtClean="0"/>
              <a:t>business fail within their first year of operation</a:t>
            </a:r>
          </a:p>
          <a:p>
            <a:r>
              <a:rPr lang="en-US" sz="3100" dirty="0" smtClean="0"/>
              <a:t>Within </a:t>
            </a:r>
            <a:r>
              <a:rPr lang="en-US" sz="3100" u="sng" dirty="0" smtClean="0"/>
              <a:t>5 years nearly 50% </a:t>
            </a:r>
            <a:r>
              <a:rPr lang="en-US" sz="3100" dirty="0" smtClean="0"/>
              <a:t>will have closed their doors</a:t>
            </a:r>
          </a:p>
          <a:p>
            <a:r>
              <a:rPr lang="en-US" sz="3100" dirty="0" smtClean="0"/>
              <a:t>In </a:t>
            </a:r>
            <a:r>
              <a:rPr lang="en-US" sz="3100" b="1" dirty="0" smtClean="0"/>
              <a:t>15 years, 75% </a:t>
            </a:r>
            <a:r>
              <a:rPr lang="en-US" sz="3100" dirty="0" smtClean="0"/>
              <a:t>of businesses will have closed down… for good</a:t>
            </a:r>
          </a:p>
          <a:p>
            <a:r>
              <a:rPr lang="en-US" sz="3100" dirty="0" smtClean="0"/>
              <a:t>Most businesses do fail… making the business lending space VERY risky</a:t>
            </a:r>
          </a:p>
          <a:p>
            <a:endParaRPr lang="en-US" sz="3100" dirty="0"/>
          </a:p>
        </p:txBody>
      </p:sp>
      <p:pic>
        <p:nvPicPr>
          <p:cNvPr id="5" name="Picture 4" descr="2000px-Bureau_of_labor_statistics_logo.svg.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733800" y="1932127"/>
            <a:ext cx="1447800" cy="1268273"/>
          </a:xfrm>
          <a:prstGeom prst="rect">
            <a:avLst/>
          </a:prstGeom>
        </p:spPr>
      </p:pic>
    </p:spTree>
    <p:extLst>
      <p:ext uri="{BB962C8B-B14F-4D97-AF65-F5344CB8AC3E}">
        <p14:creationId xmlns:p14="http://schemas.microsoft.com/office/powerpoint/2010/main" val="424269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8" y="152400"/>
            <a:ext cx="9144000" cy="994172"/>
          </a:xfrm>
        </p:spPr>
        <p:txBody>
          <a:bodyPr/>
          <a:lstStyle/>
          <a:p>
            <a:r>
              <a:rPr lang="en-US" b="1" dirty="0"/>
              <a:t>Unsecured </a:t>
            </a:r>
            <a:r>
              <a:rPr lang="en-US" b="1" dirty="0" smtClean="0"/>
              <a:t>Store Business Credit</a:t>
            </a:r>
            <a:endParaRPr lang="en-US" b="1" dirty="0">
              <a:latin typeface="+mn-lt"/>
            </a:endParaRPr>
          </a:p>
        </p:txBody>
      </p:sp>
      <p:sp>
        <p:nvSpPr>
          <p:cNvPr id="3" name="Content Placeholder 2"/>
          <p:cNvSpPr>
            <a:spLocks noGrp="1"/>
          </p:cNvSpPr>
          <p:nvPr>
            <p:ph idx="1"/>
          </p:nvPr>
        </p:nvSpPr>
        <p:spPr>
          <a:xfrm>
            <a:off x="457200" y="1371600"/>
            <a:ext cx="8458200" cy="4419600"/>
          </a:xfrm>
        </p:spPr>
        <p:txBody>
          <a:bodyPr>
            <a:noAutofit/>
          </a:bodyPr>
          <a:lstStyle/>
          <a:p>
            <a:r>
              <a:rPr lang="en-US" dirty="0" smtClean="0"/>
              <a:t>You can get approved with no personal guarantee in most cases</a:t>
            </a:r>
          </a:p>
          <a:p>
            <a:r>
              <a:rPr lang="en-US" dirty="0" smtClean="0"/>
              <a:t>And with initial business credit established, you can get approved leaving your SSN off of the application</a:t>
            </a:r>
          </a:p>
          <a:p>
            <a:pPr marL="1701800"/>
            <a:r>
              <a:rPr lang="en-US" dirty="0" smtClean="0"/>
              <a:t>This means you won’t be supplying a personal credit check for approval</a:t>
            </a:r>
            <a:endParaRPr lang="en-US" dirty="0"/>
          </a:p>
          <a:p>
            <a:endParaRPr lang="en-US" sz="2400" dirty="0"/>
          </a:p>
        </p:txBody>
      </p:sp>
      <p:pic>
        <p:nvPicPr>
          <p:cNvPr id="4" name="Picture 3" descr="stickman_check_marking_pc_1600_clr_122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572000"/>
            <a:ext cx="2133600" cy="2133600"/>
          </a:xfrm>
          <a:prstGeom prst="rect">
            <a:avLst/>
          </a:prstGeom>
        </p:spPr>
      </p:pic>
    </p:spTree>
    <p:extLst>
      <p:ext uri="{BB962C8B-B14F-4D97-AF65-F5344CB8AC3E}">
        <p14:creationId xmlns:p14="http://schemas.microsoft.com/office/powerpoint/2010/main" val="43556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8" y="76200"/>
            <a:ext cx="9144000" cy="994172"/>
          </a:xfrm>
        </p:spPr>
        <p:txBody>
          <a:bodyPr/>
          <a:lstStyle/>
          <a:p>
            <a:r>
              <a:rPr lang="en-US" b="1" dirty="0"/>
              <a:t>Unsecured </a:t>
            </a:r>
            <a:r>
              <a:rPr lang="en-US" b="1" dirty="0" smtClean="0"/>
              <a:t>CASH Business Credit</a:t>
            </a:r>
            <a:endParaRPr lang="en-US" b="1" dirty="0">
              <a:latin typeface="+mn-lt"/>
            </a:endParaRPr>
          </a:p>
        </p:txBody>
      </p:sp>
      <p:sp>
        <p:nvSpPr>
          <p:cNvPr id="3" name="Content Placeholder 2"/>
          <p:cNvSpPr>
            <a:spLocks noGrp="1"/>
          </p:cNvSpPr>
          <p:nvPr>
            <p:ph idx="1"/>
          </p:nvPr>
        </p:nvSpPr>
        <p:spPr>
          <a:xfrm>
            <a:off x="410500" y="2057400"/>
            <a:ext cx="8504900" cy="4724400"/>
          </a:xfrm>
        </p:spPr>
        <p:txBody>
          <a:bodyPr>
            <a:noAutofit/>
          </a:bodyPr>
          <a:lstStyle/>
          <a:p>
            <a:r>
              <a:rPr lang="en-US" dirty="0" smtClean="0"/>
              <a:t>Once you have 10 payment experiences reported, then you can start getting cash business credit cards</a:t>
            </a:r>
          </a:p>
          <a:p>
            <a:r>
              <a:rPr lang="en-US" dirty="0" smtClean="0"/>
              <a:t>These are cards with Visa, MasterCard, and American Express that you can use anywhere, not just in specific stores </a:t>
            </a:r>
          </a:p>
          <a:p>
            <a:r>
              <a:rPr lang="en-US" dirty="0" smtClean="0"/>
              <a:t>These work similar to UBF cards, but there is no personal credit check or guarantee required for approval </a:t>
            </a:r>
            <a:endParaRPr lang="en-US" dirty="0"/>
          </a:p>
          <a:p>
            <a:endParaRPr lang="en-US" sz="2400" dirty="0"/>
          </a:p>
        </p:txBody>
      </p:sp>
      <p:pic>
        <p:nvPicPr>
          <p:cNvPr id="4" name="Picture 3" descr="Mon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914400"/>
            <a:ext cx="1295400" cy="1295400"/>
          </a:xfrm>
          <a:prstGeom prst="rect">
            <a:avLst/>
          </a:prstGeom>
        </p:spPr>
      </p:pic>
    </p:spTree>
    <p:extLst>
      <p:ext uri="{BB962C8B-B14F-4D97-AF65-F5344CB8AC3E}">
        <p14:creationId xmlns:p14="http://schemas.microsoft.com/office/powerpoint/2010/main" val="257612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8" y="301228"/>
            <a:ext cx="9144000" cy="994172"/>
          </a:xfrm>
        </p:spPr>
        <p:txBody>
          <a:bodyPr/>
          <a:lstStyle/>
          <a:p>
            <a:r>
              <a:rPr lang="en-US" b="1" dirty="0" smtClean="0"/>
              <a:t>High Limit Credit Lines</a:t>
            </a:r>
            <a:endParaRPr lang="en-US" b="1" dirty="0">
              <a:latin typeface="+mn-lt"/>
            </a:endParaRPr>
          </a:p>
        </p:txBody>
      </p:sp>
      <p:sp>
        <p:nvSpPr>
          <p:cNvPr id="3" name="Content Placeholder 2"/>
          <p:cNvSpPr>
            <a:spLocks noGrp="1"/>
          </p:cNvSpPr>
          <p:nvPr>
            <p:ph idx="1"/>
          </p:nvPr>
        </p:nvSpPr>
        <p:spPr>
          <a:xfrm>
            <a:off x="562900" y="1600200"/>
            <a:ext cx="8047700" cy="3352800"/>
          </a:xfrm>
        </p:spPr>
        <p:txBody>
          <a:bodyPr>
            <a:noAutofit/>
          </a:bodyPr>
          <a:lstStyle/>
          <a:p>
            <a:r>
              <a:rPr lang="en-US" dirty="0" smtClean="0"/>
              <a:t>Some conventional banks and private lenders also offer high-limit credit lines</a:t>
            </a:r>
          </a:p>
          <a:p>
            <a:r>
              <a:rPr lang="en-US" dirty="0" smtClean="0"/>
              <a:t>You might see limits of $50,000-250,000</a:t>
            </a:r>
          </a:p>
          <a:p>
            <a:r>
              <a:rPr lang="en-US" dirty="0" smtClean="0"/>
              <a:t>These are the types of accounts that I see MOST business owners truly want</a:t>
            </a:r>
            <a:endParaRPr lang="en-US" dirty="0"/>
          </a:p>
          <a:p>
            <a:endParaRPr lang="en-US" sz="2400" dirty="0"/>
          </a:p>
        </p:txBody>
      </p:sp>
      <p:pic>
        <p:nvPicPr>
          <p:cNvPr id="4" name="Picture 3" descr="financial_data_zoom_500_clr_1332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4800600"/>
            <a:ext cx="2438400" cy="1828800"/>
          </a:xfrm>
          <a:prstGeom prst="rect">
            <a:avLst/>
          </a:prstGeom>
        </p:spPr>
      </p:pic>
    </p:spTree>
    <p:extLst>
      <p:ext uri="{BB962C8B-B14F-4D97-AF65-F5344CB8AC3E}">
        <p14:creationId xmlns:p14="http://schemas.microsoft.com/office/powerpoint/2010/main" val="20771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8" y="76200"/>
            <a:ext cx="9144000" cy="994172"/>
          </a:xfrm>
        </p:spPr>
        <p:txBody>
          <a:bodyPr/>
          <a:lstStyle/>
          <a:p>
            <a:r>
              <a:rPr lang="en-US" b="1" dirty="0" smtClean="0"/>
              <a:t>High Limit Credit Lines</a:t>
            </a:r>
            <a:endParaRPr lang="en-US" b="1" dirty="0">
              <a:latin typeface="+mn-lt"/>
            </a:endParaRPr>
          </a:p>
        </p:txBody>
      </p:sp>
      <p:sp>
        <p:nvSpPr>
          <p:cNvPr id="3" name="Content Placeholder 2"/>
          <p:cNvSpPr>
            <a:spLocks noGrp="1"/>
          </p:cNvSpPr>
          <p:nvPr>
            <p:ph idx="1"/>
          </p:nvPr>
        </p:nvSpPr>
        <p:spPr>
          <a:xfrm>
            <a:off x="304800" y="2743200"/>
            <a:ext cx="8534400" cy="4038600"/>
          </a:xfrm>
        </p:spPr>
        <p:txBody>
          <a:bodyPr>
            <a:normAutofit fontScale="92500" lnSpcReduction="10000"/>
          </a:bodyPr>
          <a:lstStyle/>
          <a:p>
            <a:r>
              <a:rPr lang="en-US" dirty="0" smtClean="0"/>
              <a:t>Approvals require good personal credit</a:t>
            </a:r>
          </a:p>
          <a:p>
            <a:r>
              <a:rPr lang="en-US" dirty="0" smtClean="0"/>
              <a:t>And you must have good business tax returns for 2-3 years showing increasing profits</a:t>
            </a:r>
          </a:p>
          <a:p>
            <a:r>
              <a:rPr lang="en-US" dirty="0" smtClean="0"/>
              <a:t>The NET revenue on your tax returns will be equivalent to the amount you can get approved for</a:t>
            </a:r>
          </a:p>
          <a:p>
            <a:r>
              <a:rPr lang="en-US" dirty="0" smtClean="0"/>
              <a:t>Some sources will require collateral, but most don’t</a:t>
            </a:r>
          </a:p>
          <a:p>
            <a:r>
              <a:rPr lang="en-US" dirty="0" smtClean="0"/>
              <a:t>You will need to supply a personal guarantee for approval</a:t>
            </a:r>
            <a:endParaRPr lang="en-US" dirty="0"/>
          </a:p>
          <a:p>
            <a:endParaRPr lang="en-US" dirty="0" smtClean="0"/>
          </a:p>
        </p:txBody>
      </p:sp>
      <p:pic>
        <p:nvPicPr>
          <p:cNvPr id="4" name="Picture 3" descr="black_umbrella_tax_shelter_text_400_clr_200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1143000"/>
            <a:ext cx="1295400" cy="1295400"/>
          </a:xfrm>
          <a:prstGeom prst="rect">
            <a:avLst/>
          </a:prstGeom>
        </p:spPr>
      </p:pic>
    </p:spTree>
    <p:extLst>
      <p:ext uri="{BB962C8B-B14F-4D97-AF65-F5344CB8AC3E}">
        <p14:creationId xmlns:p14="http://schemas.microsoft.com/office/powerpoint/2010/main" val="270855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4172"/>
          </a:xfrm>
        </p:spPr>
        <p:txBody>
          <a:bodyPr/>
          <a:lstStyle/>
          <a:p>
            <a:r>
              <a:rPr lang="en-US" b="1" dirty="0" smtClean="0"/>
              <a:t>High Limit Credit Lines</a:t>
            </a:r>
            <a:endParaRPr lang="en-US" b="1" dirty="0">
              <a:latin typeface="+mn-lt"/>
            </a:endParaRPr>
          </a:p>
        </p:txBody>
      </p:sp>
      <p:sp>
        <p:nvSpPr>
          <p:cNvPr id="3" name="Content Placeholder 2"/>
          <p:cNvSpPr>
            <a:spLocks noGrp="1"/>
          </p:cNvSpPr>
          <p:nvPr>
            <p:ph idx="1"/>
          </p:nvPr>
        </p:nvSpPr>
        <p:spPr>
          <a:xfrm>
            <a:off x="304800" y="1295400"/>
            <a:ext cx="8534400" cy="4800600"/>
          </a:xfrm>
        </p:spPr>
        <p:txBody>
          <a:bodyPr>
            <a:normAutofit/>
          </a:bodyPr>
          <a:lstStyle/>
          <a:p>
            <a:r>
              <a:rPr lang="en-US" dirty="0" smtClean="0"/>
              <a:t>Credit Lines and Credit Cards function almost the exact same</a:t>
            </a:r>
          </a:p>
          <a:p>
            <a:r>
              <a:rPr lang="en-US" dirty="0" smtClean="0"/>
              <a:t>One big difference is that credit cards offer reward points and intro rates of 0%, credit lines typically don’t</a:t>
            </a:r>
          </a:p>
          <a:p>
            <a:r>
              <a:rPr lang="en-US" dirty="0" smtClean="0"/>
              <a:t>But you can use credit lines to get cash advances at much lower rates than with credit cards</a:t>
            </a:r>
          </a:p>
          <a:p>
            <a:endParaRPr lang="en-US" dirty="0" smtClean="0"/>
          </a:p>
        </p:txBody>
      </p:sp>
      <p:pic>
        <p:nvPicPr>
          <p:cNvPr id="4" name="Picture 3" descr="smart_phone_credit_card_reader_1600_clr_1448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5982" y="5334000"/>
            <a:ext cx="1346018" cy="1435752"/>
          </a:xfrm>
          <a:prstGeom prst="rect">
            <a:avLst/>
          </a:prstGeom>
        </p:spPr>
      </p:pic>
    </p:spTree>
    <p:extLst>
      <p:ext uri="{BB962C8B-B14F-4D97-AF65-F5344CB8AC3E}">
        <p14:creationId xmlns:p14="http://schemas.microsoft.com/office/powerpoint/2010/main" val="106413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8" y="225028"/>
            <a:ext cx="9144000" cy="994172"/>
          </a:xfrm>
        </p:spPr>
        <p:txBody>
          <a:bodyPr/>
          <a:lstStyle/>
          <a:p>
            <a:r>
              <a:rPr lang="en-US" b="1" dirty="0" smtClean="0"/>
              <a:t>High Limit Credit Lines</a:t>
            </a:r>
            <a:endParaRPr lang="en-US" b="1" dirty="0">
              <a:latin typeface="+mn-lt"/>
            </a:endParaRPr>
          </a:p>
        </p:txBody>
      </p:sp>
      <p:sp>
        <p:nvSpPr>
          <p:cNvPr id="3" name="Content Placeholder 2"/>
          <p:cNvSpPr>
            <a:spLocks noGrp="1"/>
          </p:cNvSpPr>
          <p:nvPr>
            <p:ph idx="1"/>
          </p:nvPr>
        </p:nvSpPr>
        <p:spPr>
          <a:xfrm>
            <a:off x="381000" y="1524000"/>
            <a:ext cx="8534400" cy="5029200"/>
          </a:xfrm>
        </p:spPr>
        <p:txBody>
          <a:bodyPr>
            <a:noAutofit/>
          </a:bodyPr>
          <a:lstStyle/>
          <a:p>
            <a:r>
              <a:rPr lang="en-US" dirty="0" smtClean="0"/>
              <a:t>Also credit lines are single accounts with a higher limit, where as credit cards usually have lower limits… but you can get more cards</a:t>
            </a:r>
          </a:p>
          <a:p>
            <a:r>
              <a:rPr lang="en-US" dirty="0" smtClean="0"/>
              <a:t>Having a higher limit and low rates for cash advance are the main benefits </a:t>
            </a:r>
          </a:p>
          <a:p>
            <a:pPr marL="2862263" indent="-339725" defTabSz="874713"/>
            <a:r>
              <a:rPr lang="en-US" dirty="0" smtClean="0"/>
              <a:t>But this is more of a FULL DOC program, where as other cards we’ve mentioned are more NO DOC</a:t>
            </a:r>
          </a:p>
          <a:p>
            <a:endParaRPr lang="en-US" dirty="0" smtClean="0"/>
          </a:p>
        </p:txBody>
      </p:sp>
      <p:pic>
        <p:nvPicPr>
          <p:cNvPr id="4" name="Picture 3" descr="smart_phone_bar_stats_500_clr_8830.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724400"/>
            <a:ext cx="1981200" cy="1684020"/>
          </a:xfrm>
          <a:prstGeom prst="rect">
            <a:avLst/>
          </a:prstGeom>
        </p:spPr>
      </p:pic>
    </p:spTree>
    <p:extLst>
      <p:ext uri="{BB962C8B-B14F-4D97-AF65-F5344CB8AC3E}">
        <p14:creationId xmlns:p14="http://schemas.microsoft.com/office/powerpoint/2010/main" val="21096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8" y="148828"/>
            <a:ext cx="9144000" cy="994172"/>
          </a:xfrm>
        </p:spPr>
        <p:txBody>
          <a:bodyPr/>
          <a:lstStyle/>
          <a:p>
            <a:r>
              <a:rPr lang="en-US" b="1" dirty="0" smtClean="0"/>
              <a:t>Unsecured Cash Advances</a:t>
            </a:r>
            <a:endParaRPr lang="en-US" b="1" dirty="0">
              <a:latin typeface="+mn-lt"/>
            </a:endParaRPr>
          </a:p>
        </p:txBody>
      </p:sp>
      <p:sp>
        <p:nvSpPr>
          <p:cNvPr id="3" name="Content Placeholder 2"/>
          <p:cNvSpPr>
            <a:spLocks noGrp="1"/>
          </p:cNvSpPr>
          <p:nvPr>
            <p:ph idx="1"/>
          </p:nvPr>
        </p:nvSpPr>
        <p:spPr>
          <a:xfrm>
            <a:off x="304800" y="2971800"/>
            <a:ext cx="8534400" cy="3886200"/>
          </a:xfrm>
        </p:spPr>
        <p:txBody>
          <a:bodyPr>
            <a:normAutofit fontScale="92500" lnSpcReduction="20000"/>
          </a:bodyPr>
          <a:lstStyle/>
          <a:p>
            <a:r>
              <a:rPr lang="en-US" dirty="0" smtClean="0"/>
              <a:t>Cash advances also known as merchant advances, revenue lending, and cash flow financing, are a great way to get fast and easy money</a:t>
            </a:r>
          </a:p>
          <a:p>
            <a:r>
              <a:rPr lang="en-US" dirty="0"/>
              <a:t> </a:t>
            </a:r>
            <a:r>
              <a:rPr lang="en-US" dirty="0" smtClean="0"/>
              <a:t>You can get approved if you have been in business for one year or more, even if your FICO is as low as 500</a:t>
            </a:r>
          </a:p>
          <a:p>
            <a:r>
              <a:rPr lang="en-US" dirty="0" smtClean="0"/>
              <a:t>This is about the ONLY type of unsecured financing that doesn’t require good personal or business credit for approval</a:t>
            </a:r>
          </a:p>
          <a:p>
            <a:endParaRPr lang="en-US" dirty="0" smtClean="0"/>
          </a:p>
        </p:txBody>
      </p:sp>
      <p:pic>
        <p:nvPicPr>
          <p:cNvPr id="4" name="Picture 3" descr="FICO-Sco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389312"/>
            <a:ext cx="1905000" cy="1277688"/>
          </a:xfrm>
          <a:prstGeom prst="rect">
            <a:avLst/>
          </a:prstGeom>
        </p:spPr>
      </p:pic>
    </p:spTree>
    <p:extLst>
      <p:ext uri="{BB962C8B-B14F-4D97-AF65-F5344CB8AC3E}">
        <p14:creationId xmlns:p14="http://schemas.microsoft.com/office/powerpoint/2010/main" val="305745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8" y="76200"/>
            <a:ext cx="9144000" cy="994172"/>
          </a:xfrm>
        </p:spPr>
        <p:txBody>
          <a:bodyPr/>
          <a:lstStyle/>
          <a:p>
            <a:r>
              <a:rPr lang="en-US" b="1" dirty="0" smtClean="0"/>
              <a:t>Unsecured Cash Advances</a:t>
            </a:r>
            <a:endParaRPr lang="en-US" b="1" dirty="0">
              <a:latin typeface="+mn-lt"/>
            </a:endParaRPr>
          </a:p>
        </p:txBody>
      </p:sp>
      <p:sp>
        <p:nvSpPr>
          <p:cNvPr id="3" name="Content Placeholder 2"/>
          <p:cNvSpPr>
            <a:spLocks noGrp="1"/>
          </p:cNvSpPr>
          <p:nvPr>
            <p:ph idx="1"/>
          </p:nvPr>
        </p:nvSpPr>
        <p:spPr>
          <a:xfrm>
            <a:off x="304800" y="1219200"/>
            <a:ext cx="8382000" cy="4572000"/>
          </a:xfrm>
        </p:spPr>
        <p:txBody>
          <a:bodyPr>
            <a:noAutofit/>
          </a:bodyPr>
          <a:lstStyle/>
          <a:p>
            <a:r>
              <a:rPr lang="en-US" dirty="0" smtClean="0"/>
              <a:t>Lenders will look at your most recent 6 months of bank statements to determine your approval</a:t>
            </a:r>
          </a:p>
          <a:p>
            <a:r>
              <a:rPr lang="en-US" dirty="0" smtClean="0"/>
              <a:t>You should have revenue of $120,000 or more annually… and have 10 or more deposits monthly</a:t>
            </a:r>
          </a:p>
          <a:p>
            <a:r>
              <a:rPr lang="en-US" dirty="0" smtClean="0"/>
              <a:t>You should manage your bank account responsibly.. having a balance left over each month and few NSF charges</a:t>
            </a:r>
          </a:p>
          <a:p>
            <a:endParaRPr lang="en-US" dirty="0" smtClean="0"/>
          </a:p>
        </p:txBody>
      </p:sp>
      <p:pic>
        <p:nvPicPr>
          <p:cNvPr id="4" name="Picture 3" descr="woman_interview_hand_shake_800_clr_1243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5029200"/>
            <a:ext cx="1752600" cy="1752600"/>
          </a:xfrm>
          <a:prstGeom prst="rect">
            <a:avLst/>
          </a:prstGeom>
        </p:spPr>
      </p:pic>
    </p:spTree>
    <p:extLst>
      <p:ext uri="{BB962C8B-B14F-4D97-AF65-F5344CB8AC3E}">
        <p14:creationId xmlns:p14="http://schemas.microsoft.com/office/powerpoint/2010/main" val="46911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8" y="148828"/>
            <a:ext cx="9144000" cy="994172"/>
          </a:xfrm>
        </p:spPr>
        <p:txBody>
          <a:bodyPr/>
          <a:lstStyle/>
          <a:p>
            <a:r>
              <a:rPr lang="en-US" b="1" dirty="0" smtClean="0"/>
              <a:t>Unsecured Cash Advances</a:t>
            </a:r>
            <a:endParaRPr lang="en-US" b="1" dirty="0">
              <a:latin typeface="+mn-lt"/>
            </a:endParaRPr>
          </a:p>
        </p:txBody>
      </p:sp>
      <p:sp>
        <p:nvSpPr>
          <p:cNvPr id="3" name="Content Placeholder 2"/>
          <p:cNvSpPr>
            <a:spLocks noGrp="1"/>
          </p:cNvSpPr>
          <p:nvPr>
            <p:ph idx="1"/>
          </p:nvPr>
        </p:nvSpPr>
        <p:spPr>
          <a:xfrm>
            <a:off x="304800" y="1219200"/>
            <a:ext cx="8610600" cy="1805372"/>
          </a:xfrm>
        </p:spPr>
        <p:txBody>
          <a:bodyPr>
            <a:noAutofit/>
          </a:bodyPr>
          <a:lstStyle/>
          <a:p>
            <a:r>
              <a:rPr lang="en-US" dirty="0" smtClean="0"/>
              <a:t>If you meet this criteria, you can usually be approved and get money in 72 hours</a:t>
            </a:r>
          </a:p>
          <a:p>
            <a:r>
              <a:rPr lang="en-US" dirty="0" smtClean="0"/>
              <a:t>Terms are usually 3-6 months initially</a:t>
            </a:r>
          </a:p>
          <a:p>
            <a:r>
              <a:rPr lang="en-US" dirty="0" smtClean="0"/>
              <a:t>You can then refinance when half your loan is paid down… and get 6-18 months</a:t>
            </a:r>
          </a:p>
          <a:p>
            <a:pPr marL="2506663"/>
            <a:r>
              <a:rPr lang="en-US" dirty="0" smtClean="0"/>
              <a:t>Rates are high, REALLY high, as this is the highest risk money you’ll find… and also the easiest to qualify for… usually you’ll pay 15-45% and money is paid daily</a:t>
            </a:r>
          </a:p>
          <a:p>
            <a:endParaRPr lang="en-US" dirty="0" smtClean="0"/>
          </a:p>
        </p:txBody>
      </p:sp>
      <p:pic>
        <p:nvPicPr>
          <p:cNvPr id="4" name="Picture 3" descr="stick_figure_money_symbol_puzzle_piece_300_clr_48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0"/>
            <a:ext cx="2143035" cy="1893014"/>
          </a:xfrm>
          <a:prstGeom prst="rect">
            <a:avLst/>
          </a:prstGeom>
        </p:spPr>
      </p:pic>
    </p:spTree>
    <p:extLst>
      <p:ext uri="{BB962C8B-B14F-4D97-AF65-F5344CB8AC3E}">
        <p14:creationId xmlns:p14="http://schemas.microsoft.com/office/powerpoint/2010/main" val="17818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reditcar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5132" y="5031971"/>
            <a:ext cx="2543175" cy="1849582"/>
          </a:xfrm>
          <a:prstGeom prst="rect">
            <a:avLst/>
          </a:prstGeom>
        </p:spPr>
      </p:pic>
      <p:sp>
        <p:nvSpPr>
          <p:cNvPr id="2" name="Title 1"/>
          <p:cNvSpPr>
            <a:spLocks noGrp="1"/>
          </p:cNvSpPr>
          <p:nvPr>
            <p:ph type="ctrTitle"/>
          </p:nvPr>
        </p:nvSpPr>
        <p:spPr>
          <a:xfrm>
            <a:off x="228600" y="1524000"/>
            <a:ext cx="9116240" cy="2667000"/>
          </a:xfrm>
        </p:spPr>
        <p:txBody>
          <a:bodyPr rtlCol="0">
            <a:noAutofit/>
          </a:bodyPr>
          <a:lstStyle/>
          <a:p>
            <a:pPr eaLnBrk="1" fontAlgn="auto" hangingPunct="1">
              <a:spcAft>
                <a:spcPts val="0"/>
              </a:spcAft>
              <a:defRPr/>
            </a:pPr>
            <a:r>
              <a:rPr lang="en-US" sz="3600" b="1" dirty="0" smtClean="0">
                <a:solidFill>
                  <a:srgbClr val="000090"/>
                </a:solidFill>
                <a:effectLst>
                  <a:outerShdw blurRad="50800" dist="38100" dir="2700000" algn="tl" rotWithShape="0">
                    <a:prstClr val="black">
                      <a:alpha val="40000"/>
                    </a:prstClr>
                  </a:outerShdw>
                </a:effectLst>
              </a:rPr>
              <a:t>Contact Us Today to Learn More About…</a:t>
            </a:r>
            <a:br>
              <a:rPr lang="en-US" sz="3600" b="1" dirty="0" smtClean="0">
                <a:solidFill>
                  <a:srgbClr val="000090"/>
                </a:solidFill>
                <a:effectLst>
                  <a:outerShdw blurRad="50800" dist="38100" dir="2700000" algn="tl" rotWithShape="0">
                    <a:prstClr val="black">
                      <a:alpha val="40000"/>
                    </a:prstClr>
                  </a:outerShdw>
                </a:effectLst>
              </a:rPr>
            </a:br>
            <a:r>
              <a:rPr lang="en-US" b="1" dirty="0" smtClean="0">
                <a:solidFill>
                  <a:srgbClr val="000090"/>
                </a:solidFill>
                <a:effectLst>
                  <a:outerShdw blurRad="50800" dist="38100" dir="2700000" algn="tl" rotWithShape="0">
                    <a:prstClr val="black">
                      <a:alpha val="40000"/>
                    </a:prstClr>
                  </a:outerShdw>
                </a:effectLst>
              </a:rPr>
              <a:t/>
            </a:r>
            <a:br>
              <a:rPr lang="en-US" b="1" dirty="0" smtClean="0">
                <a:solidFill>
                  <a:srgbClr val="000090"/>
                </a:solidFill>
                <a:effectLst>
                  <a:outerShdw blurRad="50800" dist="38100" dir="2700000" algn="tl" rotWithShape="0">
                    <a:prstClr val="black">
                      <a:alpha val="40000"/>
                    </a:prstClr>
                  </a:outerShdw>
                </a:effectLst>
              </a:rPr>
            </a:br>
            <a:r>
              <a:rPr lang="en-US" b="1" dirty="0" smtClean="0">
                <a:solidFill>
                  <a:srgbClr val="000090"/>
                </a:solidFill>
                <a:effectLst>
                  <a:outerShdw blurRad="50800" dist="38100" dir="2700000" algn="tl" rotWithShape="0">
                    <a:prstClr val="black">
                      <a:alpha val="40000"/>
                    </a:prstClr>
                  </a:outerShdw>
                </a:effectLst>
              </a:rPr>
              <a:t>8 </a:t>
            </a:r>
            <a:r>
              <a:rPr lang="en-US" b="1" dirty="0" smtClean="0">
                <a:solidFill>
                  <a:srgbClr val="000090"/>
                </a:solidFill>
                <a:effectLst>
                  <a:outerShdw blurRad="50800" dist="38100" dir="2700000" algn="tl" rotWithShape="0">
                    <a:prstClr val="black">
                      <a:alpha val="40000"/>
                    </a:prstClr>
                  </a:outerShdw>
                </a:effectLst>
              </a:rPr>
              <a:t>Types of Unsecured </a:t>
            </a:r>
            <a:br>
              <a:rPr lang="en-US" b="1" dirty="0" smtClean="0">
                <a:solidFill>
                  <a:srgbClr val="000090"/>
                </a:solidFill>
                <a:effectLst>
                  <a:outerShdw blurRad="50800" dist="38100" dir="2700000" algn="tl" rotWithShape="0">
                    <a:prstClr val="black">
                      <a:alpha val="40000"/>
                    </a:prstClr>
                  </a:outerShdw>
                </a:effectLst>
              </a:rPr>
            </a:br>
            <a:r>
              <a:rPr lang="en-US" b="1" dirty="0" smtClean="0">
                <a:solidFill>
                  <a:srgbClr val="000090"/>
                </a:solidFill>
                <a:effectLst>
                  <a:outerShdw blurRad="50800" dist="38100" dir="2700000" algn="tl" rotWithShape="0">
                    <a:prstClr val="black">
                      <a:alpha val="40000"/>
                    </a:prstClr>
                  </a:outerShdw>
                </a:effectLst>
              </a:rPr>
              <a:t>Business Loans and Cards </a:t>
            </a:r>
            <a:br>
              <a:rPr lang="en-US" b="1" dirty="0" smtClean="0">
                <a:solidFill>
                  <a:srgbClr val="000090"/>
                </a:solidFill>
                <a:effectLst>
                  <a:outerShdw blurRad="50800" dist="38100" dir="2700000" algn="tl" rotWithShape="0">
                    <a:prstClr val="black">
                      <a:alpha val="40000"/>
                    </a:prstClr>
                  </a:outerShdw>
                </a:effectLst>
              </a:rPr>
            </a:br>
            <a:r>
              <a:rPr lang="en-US" b="1" dirty="0" smtClean="0">
                <a:solidFill>
                  <a:srgbClr val="000090"/>
                </a:solidFill>
                <a:effectLst>
                  <a:outerShdw blurRad="50800" dist="38100" dir="2700000" algn="tl" rotWithShape="0">
                    <a:prstClr val="black">
                      <a:alpha val="40000"/>
                    </a:prstClr>
                  </a:outerShdw>
                </a:effectLst>
              </a:rPr>
              <a:t>that Every Business</a:t>
            </a:r>
            <a:br>
              <a:rPr lang="en-US" b="1" dirty="0" smtClean="0">
                <a:solidFill>
                  <a:srgbClr val="000090"/>
                </a:solidFill>
                <a:effectLst>
                  <a:outerShdw blurRad="50800" dist="38100" dir="2700000" algn="tl" rotWithShape="0">
                    <a:prstClr val="black">
                      <a:alpha val="40000"/>
                    </a:prstClr>
                  </a:outerShdw>
                </a:effectLst>
              </a:rPr>
            </a:br>
            <a:r>
              <a:rPr lang="en-US" b="1" dirty="0" smtClean="0">
                <a:solidFill>
                  <a:srgbClr val="000090"/>
                </a:solidFill>
                <a:effectLst>
                  <a:outerShdw blurRad="50800" dist="38100" dir="2700000" algn="tl" rotWithShape="0">
                    <a:prstClr val="black">
                      <a:alpha val="40000"/>
                    </a:prstClr>
                  </a:outerShdw>
                </a:effectLst>
              </a:rPr>
              <a:t> Owner Should Know About</a:t>
            </a:r>
          </a:p>
        </p:txBody>
      </p:sp>
    </p:spTree>
    <p:extLst>
      <p:ext uri="{BB962C8B-B14F-4D97-AF65-F5344CB8AC3E}">
        <p14:creationId xmlns:p14="http://schemas.microsoft.com/office/powerpoint/2010/main" val="209128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Unsecured Financing</a:t>
            </a:r>
            <a:endParaRPr lang="en-US" b="1" dirty="0"/>
          </a:p>
        </p:txBody>
      </p:sp>
      <p:sp>
        <p:nvSpPr>
          <p:cNvPr id="3" name="Content Placeholder 2"/>
          <p:cNvSpPr>
            <a:spLocks noGrp="1"/>
          </p:cNvSpPr>
          <p:nvPr>
            <p:ph idx="1"/>
          </p:nvPr>
        </p:nvSpPr>
        <p:spPr>
          <a:xfrm>
            <a:off x="457200" y="1219200"/>
            <a:ext cx="8229600" cy="3810000"/>
          </a:xfrm>
        </p:spPr>
        <p:txBody>
          <a:bodyPr>
            <a:normAutofit lnSpcReduction="10000"/>
          </a:bodyPr>
          <a:lstStyle/>
          <a:p>
            <a:r>
              <a:rPr lang="en-US" dirty="0" smtClean="0"/>
              <a:t>With secured financing, the lender would just take back the asset that was pledged as collateral</a:t>
            </a:r>
          </a:p>
          <a:p>
            <a:r>
              <a:rPr lang="en-US" dirty="0" smtClean="0"/>
              <a:t>This helps them quickly get back part of their loss</a:t>
            </a:r>
          </a:p>
          <a:p>
            <a:r>
              <a:rPr lang="en-US" dirty="0" smtClean="0"/>
              <a:t>Since the risk isn’t as high with secured financing, borrowers can often get really good interest rates… as low as 2-5%</a:t>
            </a:r>
          </a:p>
          <a:p>
            <a:endParaRPr lang="en-US" dirty="0"/>
          </a:p>
        </p:txBody>
      </p:sp>
      <p:pic>
        <p:nvPicPr>
          <p:cNvPr id="4" name="Picture 3" descr="borrowing-mon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5366418"/>
            <a:ext cx="1262982" cy="12629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004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6638" y="4572000"/>
            <a:ext cx="5744996" cy="2590800"/>
          </a:xfrm>
        </p:spPr>
        <p:txBody>
          <a:bodyPr rtlCol="0">
            <a:normAutofit fontScale="90000"/>
          </a:bodyPr>
          <a:lstStyle/>
          <a:p>
            <a:pPr eaLnBrk="1" fontAlgn="auto" hangingPunct="1">
              <a:spcAft>
                <a:spcPts val="0"/>
              </a:spcAft>
              <a:defRPr/>
            </a:pPr>
            <a:r>
              <a:rPr lang="en-US" dirty="0" smtClean="0"/>
              <a:t>Ty Crandall</a:t>
            </a:r>
            <a:r>
              <a:rPr lang="en-US" dirty="0"/>
              <a:t/>
            </a:r>
            <a:br>
              <a:rPr lang="en-US" dirty="0"/>
            </a:br>
            <a:r>
              <a:rPr lang="en-US" b="1" dirty="0" smtClean="0"/>
              <a:t>877-600-2487</a:t>
            </a:r>
            <a:r>
              <a:rPr lang="en-US" dirty="0" smtClean="0"/>
              <a:t/>
            </a:r>
            <a:br>
              <a:rPr lang="en-US" dirty="0" smtClean="0"/>
            </a:br>
            <a:r>
              <a:rPr lang="en-US" dirty="0" smtClean="0">
                <a:hlinkClick r:id="rId2"/>
              </a:rPr>
              <a:t>info@creditsuite.com</a:t>
            </a:r>
            <a:r>
              <a:rPr lang="en-US" dirty="0" smtClean="0"/>
              <a:t>  </a:t>
            </a:r>
            <a:br>
              <a:rPr lang="en-US" dirty="0" smtClean="0"/>
            </a:br>
            <a:r>
              <a:rPr lang="en-US" dirty="0"/>
              <a:t/>
            </a:r>
            <a:br>
              <a:rPr lang="en-US" dirty="0"/>
            </a:br>
            <a:endParaRPr lang="en-US" dirty="0"/>
          </a:p>
        </p:txBody>
      </p:sp>
      <p:pic>
        <p:nvPicPr>
          <p:cNvPr id="51203" name="Picture 4"/>
          <p:cNvPicPr>
            <a:picLocks noChangeAspect="1"/>
          </p:cNvPicPr>
          <p:nvPr/>
        </p:nvPicPr>
        <p:blipFill>
          <a:blip r:embed="rId3"/>
          <a:srcRect/>
          <a:stretch>
            <a:fillRect/>
          </a:stretch>
        </p:blipFill>
        <p:spPr bwMode="auto">
          <a:xfrm>
            <a:off x="990600" y="4230021"/>
            <a:ext cx="1544638" cy="2323179"/>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bwMode="auto">
          <a:xfrm>
            <a:off x="0" y="1447800"/>
            <a:ext cx="9144000" cy="196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Font typeface="Arial" panose="020B0604020202020204" pitchFamily="34" charset="0"/>
              <a:buNone/>
            </a:pPr>
            <a:r>
              <a:rPr lang="en-US" sz="4400" b="1" dirty="0" smtClean="0">
                <a:solidFill>
                  <a:srgbClr val="002060"/>
                </a:solidFill>
              </a:rPr>
              <a:t>Grab Your Free Business Credit Building Guide… </a:t>
            </a:r>
          </a:p>
          <a:p>
            <a:pPr marL="0" lvl="1" indent="0" algn="ctr">
              <a:buFont typeface="Arial" panose="020B0604020202020204" pitchFamily="34" charset="0"/>
              <a:buNone/>
            </a:pPr>
            <a:r>
              <a:rPr lang="en-US" sz="4400" dirty="0" smtClean="0">
                <a:solidFill>
                  <a:srgbClr val="002060"/>
                </a:solidFill>
              </a:rPr>
              <a:t>Text EIN to (855) 982-1820</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152400"/>
            <a:ext cx="5943600" cy="1144307"/>
          </a:xfrm>
          <a:prstGeom prst="rect">
            <a:avLst/>
          </a:prstGeom>
        </p:spPr>
      </p:pic>
    </p:spTree>
    <p:extLst>
      <p:ext uri="{BB962C8B-B14F-4D97-AF65-F5344CB8AC3E}">
        <p14:creationId xmlns:p14="http://schemas.microsoft.com/office/powerpoint/2010/main" val="4021291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Unsecured Financing</a:t>
            </a:r>
            <a:endParaRPr lang="en-US" b="1" dirty="0"/>
          </a:p>
        </p:txBody>
      </p:sp>
      <p:sp>
        <p:nvSpPr>
          <p:cNvPr id="3" name="Content Placeholder 2"/>
          <p:cNvSpPr>
            <a:spLocks noGrp="1"/>
          </p:cNvSpPr>
          <p:nvPr>
            <p:ph idx="1"/>
          </p:nvPr>
        </p:nvSpPr>
        <p:spPr>
          <a:xfrm>
            <a:off x="228600" y="3276600"/>
            <a:ext cx="8534400" cy="3276600"/>
          </a:xfrm>
        </p:spPr>
        <p:txBody>
          <a:bodyPr>
            <a:normAutofit fontScale="85000" lnSpcReduction="10000"/>
          </a:bodyPr>
          <a:lstStyle/>
          <a:p>
            <a:r>
              <a:rPr lang="en-US" dirty="0" smtClean="0"/>
              <a:t>Unsecured </a:t>
            </a:r>
            <a:r>
              <a:rPr lang="en-US" dirty="0"/>
              <a:t>financing is the most risky type of business lending because if the borrower defaults the only way the lender can get back their loss is to pursue legal </a:t>
            </a:r>
            <a:r>
              <a:rPr lang="en-US" dirty="0" smtClean="0"/>
              <a:t>action</a:t>
            </a:r>
          </a:p>
          <a:p>
            <a:r>
              <a:rPr lang="en-US" dirty="0" smtClean="0"/>
              <a:t>Legal action can be very costly, and not something any lender wants to pursue</a:t>
            </a:r>
          </a:p>
          <a:p>
            <a:r>
              <a:rPr lang="en-US" dirty="0" smtClean="0"/>
              <a:t>This is part of why unsecured financing is so high risk, and why some of the rates you’ll see will be much higher than with secured financing</a:t>
            </a:r>
          </a:p>
          <a:p>
            <a:pPr marL="0" indent="0">
              <a:buNone/>
            </a:pPr>
            <a:endParaRPr lang="en-US" dirty="0" smtClean="0"/>
          </a:p>
          <a:p>
            <a:endParaRPr lang="en-US" dirty="0"/>
          </a:p>
        </p:txBody>
      </p:sp>
      <p:pic>
        <p:nvPicPr>
          <p:cNvPr id="4" name="Picture 3" descr="online_justice_gavel_1600_clr_116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1219200"/>
            <a:ext cx="2798165" cy="2133600"/>
          </a:xfrm>
          <a:prstGeom prst="rect">
            <a:avLst/>
          </a:prstGeom>
        </p:spPr>
      </p:pic>
    </p:spTree>
    <p:extLst>
      <p:ext uri="{BB962C8B-B14F-4D97-AF65-F5344CB8AC3E}">
        <p14:creationId xmlns:p14="http://schemas.microsoft.com/office/powerpoint/2010/main" val="90518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143000"/>
          </a:xfrm>
        </p:spPr>
        <p:txBody>
          <a:bodyPr/>
          <a:lstStyle/>
          <a:p>
            <a:r>
              <a:rPr lang="en-US" b="1" dirty="0" smtClean="0"/>
              <a:t>Types of Unsecured </a:t>
            </a:r>
            <a:r>
              <a:rPr lang="en-US" b="1" dirty="0"/>
              <a:t>Financing </a:t>
            </a:r>
          </a:p>
        </p:txBody>
      </p:sp>
      <p:pic>
        <p:nvPicPr>
          <p:cNvPr id="3" name="Picture 2" descr="stick_figure_money_puzzle_key_lock_pc_1600_clr_132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514600"/>
            <a:ext cx="3124200" cy="3124200"/>
          </a:xfrm>
          <a:prstGeom prst="rect">
            <a:avLst/>
          </a:prstGeom>
        </p:spPr>
      </p:pic>
    </p:spTree>
    <p:extLst>
      <p:ext uri="{BB962C8B-B14F-4D97-AF65-F5344CB8AC3E}">
        <p14:creationId xmlns:p14="http://schemas.microsoft.com/office/powerpoint/2010/main" val="2798104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52400"/>
            <a:ext cx="9144000" cy="1143000"/>
          </a:xfrm>
        </p:spPr>
        <p:txBody>
          <a:bodyPr/>
          <a:lstStyle/>
          <a:p>
            <a:r>
              <a:rPr lang="en-US" b="1" dirty="0" smtClean="0"/>
              <a:t>Unsecured Business Credit Cards</a:t>
            </a:r>
          </a:p>
        </p:txBody>
      </p:sp>
      <p:sp>
        <p:nvSpPr>
          <p:cNvPr id="3" name="Content Placeholder 2"/>
          <p:cNvSpPr>
            <a:spLocks noGrp="1"/>
          </p:cNvSpPr>
          <p:nvPr>
            <p:ph idx="1"/>
          </p:nvPr>
        </p:nvSpPr>
        <p:spPr>
          <a:xfrm>
            <a:off x="381000" y="1447800"/>
            <a:ext cx="8305800" cy="4267200"/>
          </a:xfrm>
        </p:spPr>
        <p:txBody>
          <a:bodyPr>
            <a:normAutofit lnSpcReduction="10000"/>
          </a:bodyPr>
          <a:lstStyle/>
          <a:p>
            <a:r>
              <a:rPr lang="en-US" dirty="0" smtClean="0"/>
              <a:t>Most  banks offer unsecured business credit cards</a:t>
            </a:r>
          </a:p>
          <a:p>
            <a:r>
              <a:rPr lang="en-US" dirty="0" smtClean="0"/>
              <a:t>Most of them do report to the consumer credit reporting agencies</a:t>
            </a:r>
          </a:p>
          <a:p>
            <a:r>
              <a:rPr lang="en-US" dirty="0" smtClean="0"/>
              <a:t>They all require a personal guarantee from you</a:t>
            </a:r>
          </a:p>
          <a:p>
            <a:r>
              <a:rPr lang="en-US" dirty="0" smtClean="0"/>
              <a:t>You can get approved usually for one card max as they stop approving you when you have 2 or more inquiries on your report</a:t>
            </a:r>
          </a:p>
        </p:txBody>
      </p:sp>
      <p:pic>
        <p:nvPicPr>
          <p:cNvPr id="2" name="Picture 1" descr="moblie_banking_400_clr_88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724400"/>
            <a:ext cx="2286000" cy="2286000"/>
          </a:xfrm>
          <a:prstGeom prst="rect">
            <a:avLst/>
          </a:prstGeom>
        </p:spPr>
      </p:pic>
    </p:spTree>
    <p:extLst>
      <p:ext uri="{BB962C8B-B14F-4D97-AF65-F5344CB8AC3E}">
        <p14:creationId xmlns:p14="http://schemas.microsoft.com/office/powerpoint/2010/main" val="2626802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76200"/>
            <a:ext cx="9144000" cy="1143000"/>
          </a:xfrm>
        </p:spPr>
        <p:txBody>
          <a:bodyPr/>
          <a:lstStyle/>
          <a:p>
            <a:r>
              <a:rPr lang="en-US" b="1" dirty="0" smtClean="0"/>
              <a:t>Unsecured Business Credit Cards</a:t>
            </a:r>
          </a:p>
        </p:txBody>
      </p:sp>
      <p:sp>
        <p:nvSpPr>
          <p:cNvPr id="3" name="Content Placeholder 2"/>
          <p:cNvSpPr>
            <a:spLocks noGrp="1"/>
          </p:cNvSpPr>
          <p:nvPr>
            <p:ph idx="1"/>
          </p:nvPr>
        </p:nvSpPr>
        <p:spPr>
          <a:xfrm>
            <a:off x="381000" y="1295400"/>
            <a:ext cx="8458200" cy="4343400"/>
          </a:xfrm>
        </p:spPr>
        <p:txBody>
          <a:bodyPr/>
          <a:lstStyle/>
          <a:p>
            <a:r>
              <a:rPr lang="en-US" b="1" i="1" dirty="0" smtClean="0"/>
              <a:t>Chase Ink Plus</a:t>
            </a:r>
            <a:r>
              <a:rPr lang="en-US" dirty="0" smtClean="0"/>
              <a:t>… Get 50,000 points </a:t>
            </a:r>
            <a:r>
              <a:rPr lang="en-US" i="1" dirty="0" smtClean="0"/>
              <a:t>($625) </a:t>
            </a:r>
            <a:r>
              <a:rPr lang="en-US" dirty="0" smtClean="0"/>
              <a:t>when you spend $5,000 in your first 90 days</a:t>
            </a:r>
          </a:p>
          <a:p>
            <a:r>
              <a:rPr lang="en-US" dirty="0" smtClean="0"/>
              <a:t>No annual fee your first year</a:t>
            </a:r>
          </a:p>
          <a:p>
            <a:r>
              <a:rPr lang="en-US" dirty="0" smtClean="0"/>
              <a:t>15-24% APR</a:t>
            </a:r>
          </a:p>
          <a:p>
            <a:r>
              <a:rPr lang="en-US" dirty="0" smtClean="0"/>
              <a:t>19.24% cash advance</a:t>
            </a:r>
          </a:p>
          <a:p>
            <a:r>
              <a:rPr lang="en-US" dirty="0">
                <a:hlinkClick r:id="rId2"/>
              </a:rPr>
              <a:t>https://</a:t>
            </a:r>
            <a:r>
              <a:rPr lang="en-US" dirty="0" smtClean="0">
                <a:hlinkClick r:id="rId2"/>
              </a:rPr>
              <a:t>creditcards.chase.com/ink-business-credit-cards</a:t>
            </a:r>
            <a:r>
              <a:rPr lang="en-US" dirty="0" smtClean="0"/>
              <a:t> </a:t>
            </a:r>
          </a:p>
        </p:txBody>
      </p:sp>
      <p:pic>
        <p:nvPicPr>
          <p:cNvPr id="2" name="Picture 1" descr="card_inkpl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1" y="5028038"/>
            <a:ext cx="1676400" cy="1682798"/>
          </a:xfrm>
          <a:prstGeom prst="rect">
            <a:avLst/>
          </a:prstGeom>
        </p:spPr>
      </p:pic>
    </p:spTree>
    <p:extLst>
      <p:ext uri="{BB962C8B-B14F-4D97-AF65-F5344CB8AC3E}">
        <p14:creationId xmlns:p14="http://schemas.microsoft.com/office/powerpoint/2010/main" val="1997946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5100</TotalTime>
  <Words>2627</Words>
  <Application>Microsoft Office PowerPoint</Application>
  <PresentationFormat>On-screen Show (4:3)</PresentationFormat>
  <Paragraphs>210</Paragraphs>
  <Slides>50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Office Theme</vt:lpstr>
      <vt:lpstr>8 Types of Unsecured  Business Loans and Cards  that Every Business  Owner Should Know About</vt:lpstr>
      <vt:lpstr>Secured and Unsecured Financing</vt:lpstr>
      <vt:lpstr>Unsecured Financing</vt:lpstr>
      <vt:lpstr>Per the Bureau of Labor and Statistics…</vt:lpstr>
      <vt:lpstr>Unsecured Financing</vt:lpstr>
      <vt:lpstr>Unsecured Financing</vt:lpstr>
      <vt:lpstr>Types of Unsecured Financing </vt:lpstr>
      <vt:lpstr>Unsecured Business Credit Cards</vt:lpstr>
      <vt:lpstr>Unsecured Business Credit Cards</vt:lpstr>
      <vt:lpstr>Unsecured Business Credit Cards</vt:lpstr>
      <vt:lpstr>Unsecured Business Credit Cards</vt:lpstr>
      <vt:lpstr>Unsecured Business Credit Cards</vt:lpstr>
      <vt:lpstr>Unsecured Business Financing</vt:lpstr>
      <vt:lpstr>Unsecured Business Financing</vt:lpstr>
      <vt:lpstr>Unsecured Business Financing</vt:lpstr>
      <vt:lpstr>Unsecured Business Financing</vt:lpstr>
      <vt:lpstr>Unsecured Business Financing</vt:lpstr>
      <vt:lpstr>Unsecured Business Financing</vt:lpstr>
      <vt:lpstr>Unsecured Business Financing</vt:lpstr>
      <vt:lpstr>Unsecured Business Financing</vt:lpstr>
      <vt:lpstr>Unsecured Business Financing</vt:lpstr>
      <vt:lpstr>Unsecured Business Financing</vt:lpstr>
      <vt:lpstr>Unsecured Business Financing</vt:lpstr>
      <vt:lpstr>Unsecured Business Financing… Consumer Reporting</vt:lpstr>
      <vt:lpstr>Unsecured Business Financing… Consumer Reporting</vt:lpstr>
      <vt:lpstr>Unsecured Credit Cards…  Using Business Credit </vt:lpstr>
      <vt:lpstr>Unsecured Credit Cards…  Using Business Credit </vt:lpstr>
      <vt:lpstr>Unsecured Vendor Accounts</vt:lpstr>
      <vt:lpstr>Vendor Credit Accounts</vt:lpstr>
      <vt:lpstr>Vendor Credit Accounts</vt:lpstr>
      <vt:lpstr>Vendor Credit Accounts</vt:lpstr>
      <vt:lpstr>Vendor Credit Accounts</vt:lpstr>
      <vt:lpstr>Getting Initial Business Credit</vt:lpstr>
      <vt:lpstr>STARTER Vendor Accounts</vt:lpstr>
      <vt:lpstr>True STARTER Vendors</vt:lpstr>
      <vt:lpstr>True STARTER Vendors</vt:lpstr>
      <vt:lpstr>True STARTER Vendors</vt:lpstr>
      <vt:lpstr>Unsecured Store Business Credit</vt:lpstr>
      <vt:lpstr>Unsecured Store Business Credit</vt:lpstr>
      <vt:lpstr>Unsecured Store Business Credit</vt:lpstr>
      <vt:lpstr>Unsecured CASH Business Credit</vt:lpstr>
      <vt:lpstr>High Limit Credit Lines</vt:lpstr>
      <vt:lpstr>High Limit Credit Lines</vt:lpstr>
      <vt:lpstr>High Limit Credit Lines</vt:lpstr>
      <vt:lpstr>High Limit Credit Lines</vt:lpstr>
      <vt:lpstr>Unsecured Cash Advances</vt:lpstr>
      <vt:lpstr>Unsecured Cash Advances</vt:lpstr>
      <vt:lpstr>Unsecured Cash Advances</vt:lpstr>
      <vt:lpstr>Contact Us Today to Learn More About…  8 Types of Unsecured  Business Loans and Cards  that Every Business  Owner Should Know About</vt:lpstr>
      <vt:lpstr>Ty Crandall 877-600-2487 info@creditsuite.com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Unsecured Credit Line</dc:title>
  <dc:creator>tycrandall</dc:creator>
  <cp:lastModifiedBy>Ty Crandall</cp:lastModifiedBy>
  <cp:revision>178</cp:revision>
  <dcterms:created xsi:type="dcterms:W3CDTF">2012-04-10T18:33:50Z</dcterms:created>
  <dcterms:modified xsi:type="dcterms:W3CDTF">2015-04-22T15:07:49Z</dcterms:modified>
</cp:coreProperties>
</file>